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281" r:id="rId5"/>
    <p:sldId id="278" r:id="rId6"/>
    <p:sldId id="279" r:id="rId7"/>
    <p:sldId id="280" r:id="rId8"/>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8" userDrawn="1">
          <p15:clr>
            <a:srgbClr val="A4A3A4"/>
          </p15:clr>
        </p15:guide>
        <p15:guide id="2" pos="2952" userDrawn="1">
          <p15:clr>
            <a:srgbClr val="A4A3A4"/>
          </p15:clr>
        </p15:guide>
        <p15:guide id="3" orient="horz" pos="6312" userDrawn="1">
          <p15:clr>
            <a:srgbClr val="A4A3A4"/>
          </p15:clr>
        </p15:guide>
        <p15:guide id="4" orient="horz" pos="5832" userDrawn="1">
          <p15:clr>
            <a:srgbClr val="A4A3A4"/>
          </p15:clr>
        </p15:guide>
        <p15:guide id="5" orient="horz" pos="768" userDrawn="1">
          <p15:clr>
            <a:srgbClr val="A4A3A4"/>
          </p15:clr>
        </p15:guide>
        <p15:guide id="6" pos="264" userDrawn="1">
          <p15:clr>
            <a:srgbClr val="A4A3A4"/>
          </p15:clr>
        </p15:guide>
        <p15:guide id="7" pos="4608" userDrawn="1">
          <p15:clr>
            <a:srgbClr val="A4A3A4"/>
          </p15:clr>
        </p15:guide>
        <p15:guide id="8" orient="horz" pos="2568" userDrawn="1">
          <p15:clr>
            <a:srgbClr val="A4A3A4"/>
          </p15:clr>
        </p15:guide>
        <p15:guide id="9" pos="2448" userDrawn="1">
          <p15:clr>
            <a:srgbClr val="A4A3A4"/>
          </p15:clr>
        </p15:guide>
        <p15:guide id="10" pos="1368" userDrawn="1">
          <p15:clr>
            <a:srgbClr val="A4A3A4"/>
          </p15:clr>
        </p15:guide>
        <p15:guide id="11" orient="horz" userDrawn="1">
          <p15:clr>
            <a:srgbClr val="A4A3A4"/>
          </p15:clr>
        </p15:guide>
        <p15:guide id="12" pos="206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A2352D-3E7A-C519-E209-169D78F2D78B}" name="Aneeqa Aqeel" initials="AA" userId="S::Aneeqa.Aqeel@hfr.com::586e192c-73b8-4221-bece-5dac436a80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336"/>
    <a:srgbClr val="F2F2F2"/>
    <a:srgbClr val="2D3151"/>
    <a:srgbClr val="FBF7F0"/>
    <a:srgbClr val="FAFAFA"/>
    <a:srgbClr val="F5EDD6"/>
    <a:srgbClr val="F8F8F8"/>
    <a:srgbClr val="0F1338"/>
    <a:srgbClr val="091B24"/>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E97CC-5942-4D74-AF43-A0ECB2657F90}" v="122" dt="2025-10-16T02:35:19.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548" autoAdjust="0"/>
  </p:normalViewPr>
  <p:slideViewPr>
    <p:cSldViewPr snapToGrid="0">
      <p:cViewPr>
        <p:scale>
          <a:sx n="90" d="100"/>
          <a:sy n="90" d="100"/>
        </p:scale>
        <p:origin x="2844" y="-468"/>
      </p:cViewPr>
      <p:guideLst>
        <p:guide orient="horz" pos="4008"/>
        <p:guide pos="2952"/>
        <p:guide orient="horz" pos="6312"/>
        <p:guide orient="horz" pos="5832"/>
        <p:guide orient="horz" pos="768"/>
        <p:guide pos="264"/>
        <p:guide pos="4608"/>
        <p:guide orient="horz" pos="2568"/>
        <p:guide pos="2448"/>
        <p:guide pos="1368"/>
        <p:guide orient="horz"/>
        <p:guide pos="2064"/>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eeqa Aqeel" userId="586e192c-73b8-4221-bece-5dac436a8004" providerId="ADAL" clId="{2BE0B3E2-4770-4B48-82BA-04685ABB7680}"/>
    <pc:docChg chg="undo redo custSel addSld delSld modSld sldOrd">
      <pc:chgData name="Aneeqa Aqeel" userId="586e192c-73b8-4221-bece-5dac436a8004" providerId="ADAL" clId="{2BE0B3E2-4770-4B48-82BA-04685ABB7680}" dt="2025-08-12T16:07:01.666" v="7542" actId="20577"/>
      <pc:docMkLst>
        <pc:docMk/>
      </pc:docMkLst>
      <pc:sldChg chg="modSp del mod">
        <pc:chgData name="Aneeqa Aqeel" userId="586e192c-73b8-4221-bece-5dac436a8004" providerId="ADAL" clId="{2BE0B3E2-4770-4B48-82BA-04685ABB7680}" dt="2025-08-04T15:51:53.960" v="446" actId="47"/>
        <pc:sldMkLst>
          <pc:docMk/>
          <pc:sldMk cId="2180624171" sldId="271"/>
        </pc:sldMkLst>
      </pc:sldChg>
      <pc:sldChg chg="addSp delSp modSp mod setBg">
        <pc:chgData name="Aneeqa Aqeel" userId="586e192c-73b8-4221-bece-5dac436a8004" providerId="ADAL" clId="{2BE0B3E2-4770-4B48-82BA-04685ABB7680}" dt="2025-08-12T14:39:41.235" v="7394" actId="120"/>
        <pc:sldMkLst>
          <pc:docMk/>
          <pc:sldMk cId="3681889507" sldId="276"/>
        </pc:sldMkLst>
      </pc:sldChg>
      <pc:sldChg chg="addSp delSp modSp mod ord setBg">
        <pc:chgData name="Aneeqa Aqeel" userId="586e192c-73b8-4221-bece-5dac436a8004" providerId="ADAL" clId="{2BE0B3E2-4770-4B48-82BA-04685ABB7680}" dt="2025-08-12T14:34:35.713" v="7333"/>
        <pc:sldMkLst>
          <pc:docMk/>
          <pc:sldMk cId="1357714834" sldId="278"/>
        </pc:sldMkLst>
      </pc:sldChg>
      <pc:sldChg chg="delSp modSp mod setBg">
        <pc:chgData name="Aneeqa Aqeel" userId="586e192c-73b8-4221-bece-5dac436a8004" providerId="ADAL" clId="{2BE0B3E2-4770-4B48-82BA-04685ABB7680}" dt="2025-08-12T14:43:37.020" v="7395" actId="113"/>
        <pc:sldMkLst>
          <pc:docMk/>
          <pc:sldMk cId="3203954666" sldId="279"/>
        </pc:sldMkLst>
      </pc:sldChg>
      <pc:sldChg chg="modSp del mod">
        <pc:chgData name="Aneeqa Aqeel" userId="586e192c-73b8-4221-bece-5dac436a8004" providerId="ADAL" clId="{2BE0B3E2-4770-4B48-82BA-04685ABB7680}" dt="2025-08-04T15:51:53.960" v="446" actId="47"/>
        <pc:sldMkLst>
          <pc:docMk/>
          <pc:sldMk cId="1831951890" sldId="280"/>
        </pc:sldMkLst>
      </pc:sldChg>
      <pc:sldChg chg="addSp delSp modSp add del mod">
        <pc:chgData name="Aneeqa Aqeel" userId="586e192c-73b8-4221-bece-5dac436a8004" providerId="ADAL" clId="{2BE0B3E2-4770-4B48-82BA-04685ABB7680}" dt="2025-08-04T19:06:42.176" v="2901" actId="47"/>
        <pc:sldMkLst>
          <pc:docMk/>
          <pc:sldMk cId="3732561385" sldId="280"/>
        </pc:sldMkLst>
      </pc:sldChg>
      <pc:sldChg chg="addSp delSp modSp add mod setBg">
        <pc:chgData name="Aneeqa Aqeel" userId="586e192c-73b8-4221-bece-5dac436a8004" providerId="ADAL" clId="{2BE0B3E2-4770-4B48-82BA-04685ABB7680}" dt="2025-08-12T16:07:01.666" v="7542" actId="20577"/>
        <pc:sldMkLst>
          <pc:docMk/>
          <pc:sldMk cId="4165736878" sldId="280"/>
        </pc:sldMkLst>
      </pc:sldChg>
      <pc:sldChg chg="add">
        <pc:chgData name="Aneeqa Aqeel" userId="586e192c-73b8-4221-bece-5dac436a8004" providerId="ADAL" clId="{2BE0B3E2-4770-4B48-82BA-04685ABB7680}" dt="2025-08-12T14:00:28.221" v="6501" actId="2890"/>
        <pc:sldMkLst>
          <pc:docMk/>
          <pc:sldMk cId="218815345" sldId="281"/>
        </pc:sldMkLst>
      </pc:sldChg>
      <pc:sldChg chg="addSp delSp modSp new del mod">
        <pc:chgData name="Aneeqa Aqeel" userId="586e192c-73b8-4221-bece-5dac436a8004" providerId="ADAL" clId="{2BE0B3E2-4770-4B48-82BA-04685ABB7680}" dt="2025-08-04T19:06:45.379" v="2902" actId="47"/>
        <pc:sldMkLst>
          <pc:docMk/>
          <pc:sldMk cId="1175807124" sldId="281"/>
        </pc:sldMkLst>
      </pc:sldChg>
      <pc:sldChg chg="modSp del mod">
        <pc:chgData name="Aneeqa Aqeel" userId="586e192c-73b8-4221-bece-5dac436a8004" providerId="ADAL" clId="{2BE0B3E2-4770-4B48-82BA-04685ABB7680}" dt="2025-08-04T15:51:53.960" v="446" actId="47"/>
        <pc:sldMkLst>
          <pc:docMk/>
          <pc:sldMk cId="3408215997" sldId="281"/>
        </pc:sldMkLst>
      </pc:sldChg>
      <pc:sldChg chg="delSp modSp add del mod">
        <pc:chgData name="Aneeqa Aqeel" userId="586e192c-73b8-4221-bece-5dac436a8004" providerId="ADAL" clId="{2BE0B3E2-4770-4B48-82BA-04685ABB7680}" dt="2025-08-04T17:39:45.588" v="1416" actId="47"/>
        <pc:sldMkLst>
          <pc:docMk/>
          <pc:sldMk cId="0" sldId="821"/>
        </pc:sldMkLst>
      </pc:sldChg>
      <pc:sldChg chg="addSp modSp add del mod">
        <pc:chgData name="Aneeqa Aqeel" userId="586e192c-73b8-4221-bece-5dac436a8004" providerId="ADAL" clId="{2BE0B3E2-4770-4B48-82BA-04685ABB7680}" dt="2025-08-04T18:05:20.256" v="2701" actId="47"/>
        <pc:sldMkLst>
          <pc:docMk/>
          <pc:sldMk cId="0" sldId="871"/>
        </pc:sldMkLst>
      </pc:sldChg>
      <pc:sldChg chg="addSp delSp modSp new del mod modClrScheme chgLayout">
        <pc:chgData name="Aneeqa Aqeel" userId="586e192c-73b8-4221-bece-5dac436a8004" providerId="ADAL" clId="{2BE0B3E2-4770-4B48-82BA-04685ABB7680}" dt="2025-08-04T17:41:41.265" v="1432" actId="47"/>
        <pc:sldMkLst>
          <pc:docMk/>
          <pc:sldMk cId="1139091248" sldId="872"/>
        </pc:sldMkLst>
      </pc:sldChg>
      <pc:sldChg chg="new del">
        <pc:chgData name="Aneeqa Aqeel" userId="586e192c-73b8-4221-bece-5dac436a8004" providerId="ADAL" clId="{2BE0B3E2-4770-4B48-82BA-04685ABB7680}" dt="2025-08-04T17:37:39.705" v="1404" actId="47"/>
        <pc:sldMkLst>
          <pc:docMk/>
          <pc:sldMk cId="3490859148" sldId="873"/>
        </pc:sldMkLst>
      </pc:sldChg>
    </pc:docChg>
  </pc:docChgLst>
  <pc:docChgLst>
    <pc:chgData name="Aneeqa Aqeel" userId="586e192c-73b8-4221-bece-5dac436a8004" providerId="ADAL" clId="{8FF5B081-D30D-4829-BFCC-A88D569858B6}"/>
    <pc:docChg chg="undo custSel addSld delSld modSld">
      <pc:chgData name="Aneeqa Aqeel" userId="586e192c-73b8-4221-bece-5dac436a8004" providerId="ADAL" clId="{8FF5B081-D30D-4829-BFCC-A88D569858B6}" dt="2025-10-16T02:36:54.346" v="6046" actId="20577"/>
      <pc:docMkLst>
        <pc:docMk/>
      </pc:docMkLst>
      <pc:sldChg chg="addSp delSp modSp del mod">
        <pc:chgData name="Aneeqa Aqeel" userId="586e192c-73b8-4221-bece-5dac436a8004" providerId="ADAL" clId="{8FF5B081-D30D-4829-BFCC-A88D569858B6}" dt="2025-10-15T17:34:16.813" v="2369" actId="47"/>
        <pc:sldMkLst>
          <pc:docMk/>
          <pc:sldMk cId="3681889507" sldId="276"/>
        </pc:sldMkLst>
      </pc:sldChg>
      <pc:sldChg chg="addSp delSp modSp mod">
        <pc:chgData name="Aneeqa Aqeel" userId="586e192c-73b8-4221-bece-5dac436a8004" providerId="ADAL" clId="{8FF5B081-D30D-4829-BFCC-A88D569858B6}" dt="2025-10-15T19:56:21.577" v="3246" actId="1036"/>
        <pc:sldMkLst>
          <pc:docMk/>
          <pc:sldMk cId="1357714834" sldId="278"/>
        </pc:sldMkLst>
        <pc:spChg chg="mod">
          <ac:chgData name="Aneeqa Aqeel" userId="586e192c-73b8-4221-bece-5dac436a8004" providerId="ADAL" clId="{8FF5B081-D30D-4829-BFCC-A88D569858B6}" dt="2025-10-06T17:56:18.291" v="421"/>
          <ac:spMkLst>
            <pc:docMk/>
            <pc:sldMk cId="1357714834" sldId="278"/>
            <ac:spMk id="16" creationId="{A387E73F-DB2D-6C1D-3755-5C3FBC21EDBF}"/>
          </ac:spMkLst>
        </pc:spChg>
        <pc:spChg chg="mod">
          <ac:chgData name="Aneeqa Aqeel" userId="586e192c-73b8-4221-bece-5dac436a8004" providerId="ADAL" clId="{8FF5B081-D30D-4829-BFCC-A88D569858B6}" dt="2025-10-06T17:56:18.291" v="421"/>
          <ac:spMkLst>
            <pc:docMk/>
            <pc:sldMk cId="1357714834" sldId="278"/>
            <ac:spMk id="22" creationId="{80A2890F-0601-5D3A-04F9-5570D11F9962}"/>
          </ac:spMkLst>
        </pc:spChg>
        <pc:spChg chg="mod">
          <ac:chgData name="Aneeqa Aqeel" userId="586e192c-73b8-4221-bece-5dac436a8004" providerId="ADAL" clId="{8FF5B081-D30D-4829-BFCC-A88D569858B6}" dt="2025-10-06T17:56:18.291" v="421"/>
          <ac:spMkLst>
            <pc:docMk/>
            <pc:sldMk cId="1357714834" sldId="278"/>
            <ac:spMk id="23" creationId="{5598B580-64FB-5E99-EE86-A5FEE1F0C670}"/>
          </ac:spMkLst>
        </pc:spChg>
        <pc:spChg chg="mod">
          <ac:chgData name="Aneeqa Aqeel" userId="586e192c-73b8-4221-bece-5dac436a8004" providerId="ADAL" clId="{8FF5B081-D30D-4829-BFCC-A88D569858B6}" dt="2025-10-06T17:56:29.313" v="423" actId="114"/>
          <ac:spMkLst>
            <pc:docMk/>
            <pc:sldMk cId="1357714834" sldId="278"/>
            <ac:spMk id="25" creationId="{FEB224E9-B04E-4762-9A0E-22DCDCD350AA}"/>
          </ac:spMkLst>
        </pc:spChg>
        <pc:spChg chg="mod">
          <ac:chgData name="Aneeqa Aqeel" userId="586e192c-73b8-4221-bece-5dac436a8004" providerId="ADAL" clId="{8FF5B081-D30D-4829-BFCC-A88D569858B6}" dt="2025-10-06T18:09:30.645" v="481" actId="1038"/>
          <ac:spMkLst>
            <pc:docMk/>
            <pc:sldMk cId="1357714834" sldId="278"/>
            <ac:spMk id="28" creationId="{BB6DEC87-7445-49B6-B30A-17DD9053A1CD}"/>
          </ac:spMkLst>
        </pc:spChg>
        <pc:spChg chg="mod">
          <ac:chgData name="Aneeqa Aqeel" userId="586e192c-73b8-4221-bece-5dac436a8004" providerId="ADAL" clId="{8FF5B081-D30D-4829-BFCC-A88D569858B6}" dt="2025-10-06T16:36:10.258" v="32" actId="313"/>
          <ac:spMkLst>
            <pc:docMk/>
            <pc:sldMk cId="1357714834" sldId="278"/>
            <ac:spMk id="38" creationId="{E7148FE5-864E-BEBC-6812-38D9F296ECC4}"/>
          </ac:spMkLst>
        </pc:spChg>
        <pc:grpChg chg="mod">
          <ac:chgData name="Aneeqa Aqeel" userId="586e192c-73b8-4221-bece-5dac436a8004" providerId="ADAL" clId="{8FF5B081-D30D-4829-BFCC-A88D569858B6}" dt="2025-10-06T18:02:39.844" v="442" actId="14100"/>
          <ac:grpSpMkLst>
            <pc:docMk/>
            <pc:sldMk cId="1357714834" sldId="278"/>
            <ac:grpSpMk id="11" creationId="{E80663AA-FFF4-64E3-0E6C-0280A57D768E}"/>
          </ac:grpSpMkLst>
        </pc:grpChg>
        <pc:grpChg chg="mod">
          <ac:chgData name="Aneeqa Aqeel" userId="586e192c-73b8-4221-bece-5dac436a8004" providerId="ADAL" clId="{8FF5B081-D30D-4829-BFCC-A88D569858B6}" dt="2025-10-06T17:56:18.291" v="421"/>
          <ac:grpSpMkLst>
            <pc:docMk/>
            <pc:sldMk cId="1357714834" sldId="278"/>
            <ac:grpSpMk id="18" creationId="{D4A5D4DE-379E-A4FB-50E4-A5CF5B25FA9B}"/>
          </ac:grpSpMkLst>
        </pc:grpChg>
        <pc:picChg chg="add del mod">
          <ac:chgData name="Aneeqa Aqeel" userId="586e192c-73b8-4221-bece-5dac436a8004" providerId="ADAL" clId="{8FF5B081-D30D-4829-BFCC-A88D569858B6}" dt="2025-10-15T19:55:27.012" v="3174" actId="478"/>
          <ac:picMkLst>
            <pc:docMk/>
            <pc:sldMk cId="1357714834" sldId="278"/>
            <ac:picMk id="3" creationId="{286C0D6D-2C56-8EA9-9C32-C4145800B81E}"/>
          </ac:picMkLst>
        </pc:picChg>
        <pc:picChg chg="add del mod">
          <ac:chgData name="Aneeqa Aqeel" userId="586e192c-73b8-4221-bece-5dac436a8004" providerId="ADAL" clId="{8FF5B081-D30D-4829-BFCC-A88D569858B6}" dt="2025-10-15T17:13:54.064" v="1606" actId="478"/>
          <ac:picMkLst>
            <pc:docMk/>
            <pc:sldMk cId="1357714834" sldId="278"/>
            <ac:picMk id="3" creationId="{D62E9F12-CEB0-673D-A8E2-A55944693812}"/>
          </ac:picMkLst>
        </pc:picChg>
        <pc:picChg chg="add mod modCrop">
          <ac:chgData name="Aneeqa Aqeel" userId="586e192c-73b8-4221-bece-5dac436a8004" providerId="ADAL" clId="{8FF5B081-D30D-4829-BFCC-A88D569858B6}" dt="2025-10-06T17:53:18.161" v="295" actId="1035"/>
          <ac:picMkLst>
            <pc:docMk/>
            <pc:sldMk cId="1357714834" sldId="278"/>
            <ac:picMk id="5" creationId="{9AA717A8-700F-D5E8-F26A-A504AC49B753}"/>
          </ac:picMkLst>
        </pc:picChg>
        <pc:picChg chg="add del mod">
          <ac:chgData name="Aneeqa Aqeel" userId="586e192c-73b8-4221-bece-5dac436a8004" providerId="ADAL" clId="{8FF5B081-D30D-4829-BFCC-A88D569858B6}" dt="2025-10-15T19:46:57.081" v="3133" actId="478"/>
          <ac:picMkLst>
            <pc:docMk/>
            <pc:sldMk cId="1357714834" sldId="278"/>
            <ac:picMk id="6" creationId="{622E311D-E16D-DEB6-0120-3B9322C6D006}"/>
          </ac:picMkLst>
        </pc:picChg>
        <pc:picChg chg="add mod">
          <ac:chgData name="Aneeqa Aqeel" userId="586e192c-73b8-4221-bece-5dac436a8004" providerId="ADAL" clId="{8FF5B081-D30D-4829-BFCC-A88D569858B6}" dt="2025-10-15T19:56:21.577" v="3246" actId="1036"/>
          <ac:picMkLst>
            <pc:docMk/>
            <pc:sldMk cId="1357714834" sldId="278"/>
            <ac:picMk id="7" creationId="{2CCCB5EC-0E43-7F98-7006-A5E41816E74B}"/>
          </ac:picMkLst>
        </pc:picChg>
        <pc:picChg chg="add del mod">
          <ac:chgData name="Aneeqa Aqeel" userId="586e192c-73b8-4221-bece-5dac436a8004" providerId="ADAL" clId="{8FF5B081-D30D-4829-BFCC-A88D569858B6}" dt="2025-10-15T16:52:20.037" v="1549" actId="478"/>
          <ac:picMkLst>
            <pc:docMk/>
            <pc:sldMk cId="1357714834" sldId="278"/>
            <ac:picMk id="21" creationId="{7BFD216E-973F-D8D8-DFD1-6E827179F4EA}"/>
          </ac:picMkLst>
        </pc:picChg>
        <pc:cxnChg chg="mod">
          <ac:chgData name="Aneeqa Aqeel" userId="586e192c-73b8-4221-bece-5dac436a8004" providerId="ADAL" clId="{8FF5B081-D30D-4829-BFCC-A88D569858B6}" dt="2025-10-06T17:56:46.827" v="435" actId="14100"/>
          <ac:cxnSpMkLst>
            <pc:docMk/>
            <pc:sldMk cId="1357714834" sldId="278"/>
            <ac:cxnSpMk id="30" creationId="{BC684AB9-39CB-B301-C7B2-FFE00BA359E8}"/>
          </ac:cxnSpMkLst>
        </pc:cxnChg>
      </pc:sldChg>
      <pc:sldChg chg="addSp delSp modSp mod">
        <pc:chgData name="Aneeqa Aqeel" userId="586e192c-73b8-4221-bece-5dac436a8004" providerId="ADAL" clId="{8FF5B081-D30D-4829-BFCC-A88D569858B6}" dt="2025-10-15T22:29:45.666" v="4276" actId="14100"/>
        <pc:sldMkLst>
          <pc:docMk/>
          <pc:sldMk cId="3203954666" sldId="279"/>
        </pc:sldMkLst>
        <pc:spChg chg="mod">
          <ac:chgData name="Aneeqa Aqeel" userId="586e192c-73b8-4221-bece-5dac436a8004" providerId="ADAL" clId="{8FF5B081-D30D-4829-BFCC-A88D569858B6}" dt="2025-10-15T22:27:55.738" v="4244" actId="207"/>
          <ac:spMkLst>
            <pc:docMk/>
            <pc:sldMk cId="3203954666" sldId="279"/>
            <ac:spMk id="3" creationId="{1F73FA05-DECF-8433-6E6C-58A52B76441F}"/>
          </ac:spMkLst>
        </pc:spChg>
        <pc:spChg chg="add del mod">
          <ac:chgData name="Aneeqa Aqeel" userId="586e192c-73b8-4221-bece-5dac436a8004" providerId="ADAL" clId="{8FF5B081-D30D-4829-BFCC-A88D569858B6}" dt="2025-10-15T16:43:06.016" v="936" actId="478"/>
          <ac:spMkLst>
            <pc:docMk/>
            <pc:sldMk cId="3203954666" sldId="279"/>
            <ac:spMk id="4" creationId="{EA5ED9BA-A92C-F9F2-19F0-456229AA7215}"/>
          </ac:spMkLst>
        </pc:spChg>
        <pc:spChg chg="mod">
          <ac:chgData name="Aneeqa Aqeel" userId="586e192c-73b8-4221-bece-5dac436a8004" providerId="ADAL" clId="{8FF5B081-D30D-4829-BFCC-A88D569858B6}" dt="2025-10-15T22:29:14.212" v="4273" actId="207"/>
          <ac:spMkLst>
            <pc:docMk/>
            <pc:sldMk cId="3203954666" sldId="279"/>
            <ac:spMk id="12" creationId="{3199BEEF-6D08-54A2-8609-B74EEA0BA6F2}"/>
          </ac:spMkLst>
        </pc:spChg>
        <pc:spChg chg="mod">
          <ac:chgData name="Aneeqa Aqeel" userId="586e192c-73b8-4221-bece-5dac436a8004" providerId="ADAL" clId="{8FF5B081-D30D-4829-BFCC-A88D569858B6}" dt="2025-10-15T22:29:45.666" v="4276" actId="14100"/>
          <ac:spMkLst>
            <pc:docMk/>
            <pc:sldMk cId="3203954666" sldId="279"/>
            <ac:spMk id="16" creationId="{3AB186E2-8F8F-F7C0-5BD0-C1DC55B847CC}"/>
          </ac:spMkLst>
        </pc:spChg>
        <pc:spChg chg="mod">
          <ac:chgData name="Aneeqa Aqeel" userId="586e192c-73b8-4221-bece-5dac436a8004" providerId="ADAL" clId="{8FF5B081-D30D-4829-BFCC-A88D569858B6}" dt="2025-10-15T20:34:41.505" v="3608" actId="20577"/>
          <ac:spMkLst>
            <pc:docMk/>
            <pc:sldMk cId="3203954666" sldId="279"/>
            <ac:spMk id="17" creationId="{4C5A6FE9-6672-7B36-9465-0123B269B430}"/>
          </ac:spMkLst>
        </pc:spChg>
        <pc:spChg chg="mod ord topLvl">
          <ac:chgData name="Aneeqa Aqeel" userId="586e192c-73b8-4221-bece-5dac436a8004" providerId="ADAL" clId="{8FF5B081-D30D-4829-BFCC-A88D569858B6}" dt="2025-10-15T20:33:06.545" v="3559" actId="164"/>
          <ac:spMkLst>
            <pc:docMk/>
            <pc:sldMk cId="3203954666" sldId="279"/>
            <ac:spMk id="25" creationId="{A5BEB6FC-3E5C-685B-4885-4E227F639F01}"/>
          </ac:spMkLst>
        </pc:spChg>
        <pc:spChg chg="mod">
          <ac:chgData name="Aneeqa Aqeel" userId="586e192c-73b8-4221-bece-5dac436a8004" providerId="ADAL" clId="{8FF5B081-D30D-4829-BFCC-A88D569858B6}" dt="2025-10-06T16:36:11.740" v="33" actId="313"/>
          <ac:spMkLst>
            <pc:docMk/>
            <pc:sldMk cId="3203954666" sldId="279"/>
            <ac:spMk id="38" creationId="{10003F8D-2468-CB74-729A-8C01EDC523D6}"/>
          </ac:spMkLst>
        </pc:spChg>
        <pc:grpChg chg="mod">
          <ac:chgData name="Aneeqa Aqeel" userId="586e192c-73b8-4221-bece-5dac436a8004" providerId="ADAL" clId="{8FF5B081-D30D-4829-BFCC-A88D569858B6}" dt="2025-10-15T22:27:46.987" v="4242"/>
          <ac:grpSpMkLst>
            <pc:docMk/>
            <pc:sldMk cId="3203954666" sldId="279"/>
            <ac:grpSpMk id="2" creationId="{7D947034-D6E5-03E6-0ABE-412815C99DDA}"/>
          </ac:grpSpMkLst>
        </pc:grpChg>
        <pc:grpChg chg="add mod">
          <ac:chgData name="Aneeqa Aqeel" userId="586e192c-73b8-4221-bece-5dac436a8004" providerId="ADAL" clId="{8FF5B081-D30D-4829-BFCC-A88D569858B6}" dt="2025-10-15T22:29:34.497" v="4275" actId="14100"/>
          <ac:grpSpMkLst>
            <pc:docMk/>
            <pc:sldMk cId="3203954666" sldId="279"/>
            <ac:grpSpMk id="4" creationId="{2D0E1E25-CF5B-99E6-A208-16CCB66F5920}"/>
          </ac:grpSpMkLst>
        </pc:grpChg>
        <pc:grpChg chg="mod">
          <ac:chgData name="Aneeqa Aqeel" userId="586e192c-73b8-4221-bece-5dac436a8004" providerId="ADAL" clId="{8FF5B081-D30D-4829-BFCC-A88D569858B6}" dt="2025-10-15T20:31:28.570" v="3550" actId="165"/>
          <ac:grpSpMkLst>
            <pc:docMk/>
            <pc:sldMk cId="3203954666" sldId="279"/>
            <ac:grpSpMk id="26" creationId="{7D2EFE76-618B-2013-4EA7-AFB2A6AFEC0D}"/>
          </ac:grpSpMkLst>
        </pc:grpChg>
        <pc:grpChg chg="del mod">
          <ac:chgData name="Aneeqa Aqeel" userId="586e192c-73b8-4221-bece-5dac436a8004" providerId="ADAL" clId="{8FF5B081-D30D-4829-BFCC-A88D569858B6}" dt="2025-10-15T20:31:28.570" v="3550" actId="165"/>
          <ac:grpSpMkLst>
            <pc:docMk/>
            <pc:sldMk cId="3203954666" sldId="279"/>
            <ac:grpSpMk id="28" creationId="{12402359-9483-0CC0-282A-39AA6B02710F}"/>
          </ac:grpSpMkLst>
        </pc:grpChg>
        <pc:grpChg chg="add del mod topLvl">
          <ac:chgData name="Aneeqa Aqeel" userId="586e192c-73b8-4221-bece-5dac436a8004" providerId="ADAL" clId="{8FF5B081-D30D-4829-BFCC-A88D569858B6}" dt="2025-10-15T20:33:06.545" v="3559" actId="164"/>
          <ac:grpSpMkLst>
            <pc:docMk/>
            <pc:sldMk cId="3203954666" sldId="279"/>
            <ac:grpSpMk id="32" creationId="{6589D135-A28D-9438-2C76-DA13AC6E53BA}"/>
          </ac:grpSpMkLst>
        </pc:grpChg>
        <pc:picChg chg="mod ord">
          <ac:chgData name="Aneeqa Aqeel" userId="586e192c-73b8-4221-bece-5dac436a8004" providerId="ADAL" clId="{8FF5B081-D30D-4829-BFCC-A88D569858B6}" dt="2025-10-15T20:32:08.840" v="3552" actId="166"/>
          <ac:picMkLst>
            <pc:docMk/>
            <pc:sldMk cId="3203954666" sldId="279"/>
            <ac:picMk id="18" creationId="{6336A1A4-130E-8C12-A0EF-2994B6AA3E42}"/>
          </ac:picMkLst>
        </pc:picChg>
        <pc:picChg chg="mod ord">
          <ac:chgData name="Aneeqa Aqeel" userId="586e192c-73b8-4221-bece-5dac436a8004" providerId="ADAL" clId="{8FF5B081-D30D-4829-BFCC-A88D569858B6}" dt="2025-10-15T20:32:11.786" v="3553" actId="166"/>
          <ac:picMkLst>
            <pc:docMk/>
            <pc:sldMk cId="3203954666" sldId="279"/>
            <ac:picMk id="21" creationId="{45778DBA-2171-047C-293D-5EB4C843F736}"/>
          </ac:picMkLst>
        </pc:picChg>
        <pc:picChg chg="mod ord">
          <ac:chgData name="Aneeqa Aqeel" userId="586e192c-73b8-4221-bece-5dac436a8004" providerId="ADAL" clId="{8FF5B081-D30D-4829-BFCC-A88D569858B6}" dt="2025-10-15T20:32:14.685" v="3554" actId="166"/>
          <ac:picMkLst>
            <pc:docMk/>
            <pc:sldMk cId="3203954666" sldId="279"/>
            <ac:picMk id="23" creationId="{C9457326-E804-9ACF-9EDA-5C154CA6E135}"/>
          </ac:picMkLst>
        </pc:picChg>
      </pc:sldChg>
      <pc:sldChg chg="addSp delSp modSp mod">
        <pc:chgData name="Aneeqa Aqeel" userId="586e192c-73b8-4221-bece-5dac436a8004" providerId="ADAL" clId="{8FF5B081-D30D-4829-BFCC-A88D569858B6}" dt="2025-10-16T02:35:21.077" v="6025" actId="207"/>
        <pc:sldMkLst>
          <pc:docMk/>
          <pc:sldMk cId="4165736878" sldId="280"/>
        </pc:sldMkLst>
        <pc:spChg chg="add del mod">
          <ac:chgData name="Aneeqa Aqeel" userId="586e192c-73b8-4221-bece-5dac436a8004" providerId="ADAL" clId="{8FF5B081-D30D-4829-BFCC-A88D569858B6}" dt="2025-10-15T22:33:55.951" v="4375" actId="478"/>
          <ac:spMkLst>
            <pc:docMk/>
            <pc:sldMk cId="4165736878" sldId="280"/>
            <ac:spMk id="2" creationId="{EC0FC742-28E6-D985-3787-3A950AD55632}"/>
          </ac:spMkLst>
        </pc:spChg>
        <pc:spChg chg="mod topLvl">
          <ac:chgData name="Aneeqa Aqeel" userId="586e192c-73b8-4221-bece-5dac436a8004" providerId="ADAL" clId="{8FF5B081-D30D-4829-BFCC-A88D569858B6}" dt="2025-10-15T22:44:13.397" v="4971" actId="1076"/>
          <ac:spMkLst>
            <pc:docMk/>
            <pc:sldMk cId="4165736878" sldId="280"/>
            <ac:spMk id="3" creationId="{3BD36A62-8988-0760-AB8C-5E8AB5B58700}"/>
          </ac:spMkLst>
        </pc:spChg>
        <pc:spChg chg="del">
          <ac:chgData name="Aneeqa Aqeel" userId="586e192c-73b8-4221-bece-5dac436a8004" providerId="ADAL" clId="{8FF5B081-D30D-4829-BFCC-A88D569858B6}" dt="2025-10-15T22:44:29.106" v="4973" actId="478"/>
          <ac:spMkLst>
            <pc:docMk/>
            <pc:sldMk cId="4165736878" sldId="280"/>
            <ac:spMk id="9" creationId="{3F05B413-6E0E-20FC-9E43-BAD1B2C0D91B}"/>
          </ac:spMkLst>
        </pc:spChg>
        <pc:spChg chg="mod topLvl">
          <ac:chgData name="Aneeqa Aqeel" userId="586e192c-73b8-4221-bece-5dac436a8004" providerId="ADAL" clId="{8FF5B081-D30D-4829-BFCC-A88D569858B6}" dt="2025-10-16T02:35:21.077" v="6025" actId="207"/>
          <ac:spMkLst>
            <pc:docMk/>
            <pc:sldMk cId="4165736878" sldId="280"/>
            <ac:spMk id="22" creationId="{0C18F13D-14C3-9C1D-5AAE-802E223F5F6D}"/>
          </ac:spMkLst>
        </pc:spChg>
        <pc:spChg chg="mod topLvl">
          <ac:chgData name="Aneeqa Aqeel" userId="586e192c-73b8-4221-bece-5dac436a8004" providerId="ADAL" clId="{8FF5B081-D30D-4829-BFCC-A88D569858B6}" dt="2025-10-15T22:45:18.924" v="4987" actId="164"/>
          <ac:spMkLst>
            <pc:docMk/>
            <pc:sldMk cId="4165736878" sldId="280"/>
            <ac:spMk id="31" creationId="{052CF3D8-FB2F-7478-2100-987346F241AB}"/>
          </ac:spMkLst>
        </pc:spChg>
        <pc:spChg chg="mod">
          <ac:chgData name="Aneeqa Aqeel" userId="586e192c-73b8-4221-bece-5dac436a8004" providerId="ADAL" clId="{8FF5B081-D30D-4829-BFCC-A88D569858B6}" dt="2025-10-06T16:36:05.758" v="29" actId="313"/>
          <ac:spMkLst>
            <pc:docMk/>
            <pc:sldMk cId="4165736878" sldId="280"/>
            <ac:spMk id="38" creationId="{3D3D4A72-D51D-950E-155D-0F0D869544FF}"/>
          </ac:spMkLst>
        </pc:spChg>
        <pc:grpChg chg="add del mod">
          <ac:chgData name="Aneeqa Aqeel" userId="586e192c-73b8-4221-bece-5dac436a8004" providerId="ADAL" clId="{8FF5B081-D30D-4829-BFCC-A88D569858B6}" dt="2025-10-15T22:45:01.617" v="4984" actId="165"/>
          <ac:grpSpMkLst>
            <pc:docMk/>
            <pc:sldMk cId="4165736878" sldId="280"/>
            <ac:grpSpMk id="4" creationId="{970DEF85-E978-227D-F0ED-2BA74488D1BD}"/>
          </ac:grpSpMkLst>
        </pc:grpChg>
        <pc:grpChg chg="add mod">
          <ac:chgData name="Aneeqa Aqeel" userId="586e192c-73b8-4221-bece-5dac436a8004" providerId="ADAL" clId="{8FF5B081-D30D-4829-BFCC-A88D569858B6}" dt="2025-10-15T22:45:21.986" v="4993" actId="1035"/>
          <ac:grpSpMkLst>
            <pc:docMk/>
            <pc:sldMk cId="4165736878" sldId="280"/>
            <ac:grpSpMk id="5" creationId="{352626FE-AAB7-7BE7-7839-DABF5C640D88}"/>
          </ac:grpSpMkLst>
        </pc:grpChg>
        <pc:grpChg chg="add del mod">
          <ac:chgData name="Aneeqa Aqeel" userId="586e192c-73b8-4221-bece-5dac436a8004" providerId="ADAL" clId="{8FF5B081-D30D-4829-BFCC-A88D569858B6}" dt="2025-10-15T18:19:20.409" v="3077" actId="478"/>
          <ac:grpSpMkLst>
            <pc:docMk/>
            <pc:sldMk cId="4165736878" sldId="280"/>
            <ac:grpSpMk id="6" creationId="{09AB9B31-1D4E-1E89-B067-C3BA39175844}"/>
          </ac:grpSpMkLst>
        </pc:grpChg>
        <pc:picChg chg="add del mod ord topLvl">
          <ac:chgData name="Aneeqa Aqeel" userId="586e192c-73b8-4221-bece-5dac436a8004" providerId="ADAL" clId="{8FF5B081-D30D-4829-BFCC-A88D569858B6}" dt="2025-10-15T18:19:20.409" v="3077" actId="478"/>
          <ac:picMkLst>
            <pc:docMk/>
            <pc:sldMk cId="4165736878" sldId="280"/>
            <ac:picMk id="5" creationId="{51C33EB6-AEBC-619C-05B6-A16EBFC664CC}"/>
          </ac:picMkLst>
        </pc:picChg>
        <pc:picChg chg="add mod">
          <ac:chgData name="Aneeqa Aqeel" userId="586e192c-73b8-4221-bece-5dac436a8004" providerId="ADAL" clId="{8FF5B081-D30D-4829-BFCC-A88D569858B6}" dt="2025-10-15T22:44:16.584" v="4972" actId="1076"/>
          <ac:picMkLst>
            <pc:docMk/>
            <pc:sldMk cId="4165736878" sldId="280"/>
            <ac:picMk id="8" creationId="{75F4F29F-D0F0-A84E-0F76-989A8784BDAB}"/>
          </ac:picMkLst>
        </pc:picChg>
        <pc:cxnChg chg="mod topLvl">
          <ac:chgData name="Aneeqa Aqeel" userId="586e192c-73b8-4221-bece-5dac436a8004" providerId="ADAL" clId="{8FF5B081-D30D-4829-BFCC-A88D569858B6}" dt="2025-10-15T22:45:01.617" v="4984" actId="165"/>
          <ac:cxnSpMkLst>
            <pc:docMk/>
            <pc:sldMk cId="4165736878" sldId="280"/>
            <ac:cxnSpMk id="20" creationId="{F663ABAA-A27C-C6BB-5E61-4609AAA38776}"/>
          </ac:cxnSpMkLst>
        </pc:cxnChg>
      </pc:sldChg>
      <pc:sldChg chg="addSp delSp modSp add mod">
        <pc:chgData name="Aneeqa Aqeel" userId="586e192c-73b8-4221-bece-5dac436a8004" providerId="ADAL" clId="{8FF5B081-D30D-4829-BFCC-A88D569858B6}" dt="2025-10-16T02:36:54.346" v="6046" actId="20577"/>
        <pc:sldMkLst>
          <pc:docMk/>
          <pc:sldMk cId="125161848" sldId="281"/>
        </pc:sldMkLst>
        <pc:spChg chg="mod">
          <ac:chgData name="Aneeqa Aqeel" userId="586e192c-73b8-4221-bece-5dac436a8004" providerId="ADAL" clId="{8FF5B081-D30D-4829-BFCC-A88D569858B6}" dt="2025-10-15T17:35:45.072" v="2372" actId="164"/>
          <ac:spMkLst>
            <pc:docMk/>
            <pc:sldMk cId="125161848" sldId="281"/>
            <ac:spMk id="2" creationId="{80EA68CD-4A30-DB25-44C2-0AA25A33F374}"/>
          </ac:spMkLst>
        </pc:spChg>
        <pc:spChg chg="add del mod topLvl">
          <ac:chgData name="Aneeqa Aqeel" userId="586e192c-73b8-4221-bece-5dac436a8004" providerId="ADAL" clId="{8FF5B081-D30D-4829-BFCC-A88D569858B6}" dt="2025-10-15T20:29:09.398" v="3512" actId="478"/>
          <ac:spMkLst>
            <pc:docMk/>
            <pc:sldMk cId="125161848" sldId="281"/>
            <ac:spMk id="3" creationId="{5FC270D8-12D3-B4C6-CA9D-639CA5837F88}"/>
          </ac:spMkLst>
        </pc:spChg>
        <pc:spChg chg="del">
          <ac:chgData name="Aneeqa Aqeel" userId="586e192c-73b8-4221-bece-5dac436a8004" providerId="ADAL" clId="{8FF5B081-D30D-4829-BFCC-A88D569858B6}" dt="2025-10-15T16:41:48.460" v="919" actId="478"/>
          <ac:spMkLst>
            <pc:docMk/>
            <pc:sldMk cId="125161848" sldId="281"/>
            <ac:spMk id="3" creationId="{CA120524-954A-CF87-2055-9115B8335072}"/>
          </ac:spMkLst>
        </pc:spChg>
        <pc:spChg chg="mod">
          <ac:chgData name="Aneeqa Aqeel" userId="586e192c-73b8-4221-bece-5dac436a8004" providerId="ADAL" clId="{8FF5B081-D30D-4829-BFCC-A88D569858B6}" dt="2025-10-15T17:37:40.455" v="2422" actId="1076"/>
          <ac:spMkLst>
            <pc:docMk/>
            <pc:sldMk cId="125161848" sldId="281"/>
            <ac:spMk id="6" creationId="{D92E6B3E-928D-9E6C-8D3E-93847156C4D3}"/>
          </ac:spMkLst>
        </pc:spChg>
        <pc:spChg chg="add mod">
          <ac:chgData name="Aneeqa Aqeel" userId="586e192c-73b8-4221-bece-5dac436a8004" providerId="ADAL" clId="{8FF5B081-D30D-4829-BFCC-A88D569858B6}" dt="2025-10-15T17:35:45.072" v="2372" actId="164"/>
          <ac:spMkLst>
            <pc:docMk/>
            <pc:sldMk cId="125161848" sldId="281"/>
            <ac:spMk id="10" creationId="{7562B580-62C5-3C12-7CB4-CF08D018BDBB}"/>
          </ac:spMkLst>
        </pc:spChg>
        <pc:spChg chg="mod topLvl">
          <ac:chgData name="Aneeqa Aqeel" userId="586e192c-73b8-4221-bece-5dac436a8004" providerId="ADAL" clId="{8FF5B081-D30D-4829-BFCC-A88D569858B6}" dt="2025-10-15T17:35:45.072" v="2372" actId="164"/>
          <ac:spMkLst>
            <pc:docMk/>
            <pc:sldMk cId="125161848" sldId="281"/>
            <ac:spMk id="11" creationId="{77691A13-29DF-8D67-7FEC-53092E4DBEB0}"/>
          </ac:spMkLst>
        </pc:spChg>
        <pc:spChg chg="mod">
          <ac:chgData name="Aneeqa Aqeel" userId="586e192c-73b8-4221-bece-5dac436a8004" providerId="ADAL" clId="{8FF5B081-D30D-4829-BFCC-A88D569858B6}" dt="2025-10-15T17:31:07.703" v="2306" actId="1076"/>
          <ac:spMkLst>
            <pc:docMk/>
            <pc:sldMk cId="125161848" sldId="281"/>
            <ac:spMk id="25" creationId="{4AB8DC35-9E6C-3587-6E9D-7143E3CE122A}"/>
          </ac:spMkLst>
        </pc:spChg>
        <pc:grpChg chg="mod">
          <ac:chgData name="Aneeqa Aqeel" userId="586e192c-73b8-4221-bece-5dac436a8004" providerId="ADAL" clId="{8FF5B081-D30D-4829-BFCC-A88D569858B6}" dt="2025-10-15T17:36:35.132" v="2413" actId="14100"/>
          <ac:grpSpMkLst>
            <pc:docMk/>
            <pc:sldMk cId="125161848" sldId="281"/>
            <ac:grpSpMk id="7" creationId="{29C438E3-D95B-FAAA-03D5-37F3E4C8305F}"/>
          </ac:grpSpMkLst>
        </pc:grpChg>
        <pc:grpChg chg="add del mod">
          <ac:chgData name="Aneeqa Aqeel" userId="586e192c-73b8-4221-bece-5dac436a8004" providerId="ADAL" clId="{8FF5B081-D30D-4829-BFCC-A88D569858B6}" dt="2025-10-15T20:29:09.398" v="3512" actId="478"/>
          <ac:grpSpMkLst>
            <pc:docMk/>
            <pc:sldMk cId="125161848" sldId="281"/>
            <ac:grpSpMk id="8" creationId="{10431A12-2E99-5103-1F92-E7ECCFBF2ABF}"/>
          </ac:grpSpMkLst>
        </pc:grpChg>
        <pc:grpChg chg="del mod">
          <ac:chgData name="Aneeqa Aqeel" userId="586e192c-73b8-4221-bece-5dac436a8004" providerId="ADAL" clId="{8FF5B081-D30D-4829-BFCC-A88D569858B6}" dt="2025-10-15T17:32:04.987" v="2339" actId="165"/>
          <ac:grpSpMkLst>
            <pc:docMk/>
            <pc:sldMk cId="125161848" sldId="281"/>
            <ac:grpSpMk id="8" creationId="{897F0582-ADB1-D9E8-D8FC-A82424C36680}"/>
          </ac:grpSpMkLst>
        </pc:grpChg>
        <pc:grpChg chg="add mod">
          <ac:chgData name="Aneeqa Aqeel" userId="586e192c-73b8-4221-bece-5dac436a8004" providerId="ADAL" clId="{8FF5B081-D30D-4829-BFCC-A88D569858B6}" dt="2025-10-15T17:35:59.407" v="2374" actId="14100"/>
          <ac:grpSpMkLst>
            <pc:docMk/>
            <pc:sldMk cId="125161848" sldId="281"/>
            <ac:grpSpMk id="13" creationId="{416C5031-4783-0F43-5B27-4FB0E1F7B7A4}"/>
          </ac:grpSpMkLst>
        </pc:grpChg>
        <pc:graphicFrameChg chg="mod modGraphic">
          <ac:chgData name="Aneeqa Aqeel" userId="586e192c-73b8-4221-bece-5dac436a8004" providerId="ADAL" clId="{8FF5B081-D30D-4829-BFCC-A88D569858B6}" dt="2025-10-16T02:36:54.346" v="6046" actId="20577"/>
          <ac:graphicFrameMkLst>
            <pc:docMk/>
            <pc:sldMk cId="125161848" sldId="281"/>
            <ac:graphicFrameMk id="41" creationId="{C23C7135-A278-E634-FC9F-5DD0CE82D0C9}"/>
          </ac:graphicFrameMkLst>
        </pc:graphicFrameChg>
        <pc:picChg chg="mod topLvl">
          <ac:chgData name="Aneeqa Aqeel" userId="586e192c-73b8-4221-bece-5dac436a8004" providerId="ADAL" clId="{8FF5B081-D30D-4829-BFCC-A88D569858B6}" dt="2025-10-15T20:29:09.398" v="3512" actId="478"/>
          <ac:picMkLst>
            <pc:docMk/>
            <pc:sldMk cId="125161848" sldId="281"/>
            <ac:picMk id="15" creationId="{A4665F1E-3582-76F7-50F9-B7625DF04440}"/>
          </ac:picMkLst>
        </pc:picChg>
        <pc:picChg chg="mod">
          <ac:chgData name="Aneeqa Aqeel" userId="586e192c-73b8-4221-bece-5dac436a8004" providerId="ADAL" clId="{8FF5B081-D30D-4829-BFCC-A88D569858B6}" dt="2025-10-15T17:31:00.492" v="2305" actId="14100"/>
          <ac:picMkLst>
            <pc:docMk/>
            <pc:sldMk cId="125161848" sldId="281"/>
            <ac:picMk id="27" creationId="{68D79F16-D9F2-DE54-BAB0-EF03B64E3BEA}"/>
          </ac:picMkLst>
        </pc:picChg>
        <pc:cxnChg chg="mod topLvl">
          <ac:chgData name="Aneeqa Aqeel" userId="586e192c-73b8-4221-bece-5dac436a8004" providerId="ADAL" clId="{8FF5B081-D30D-4829-BFCC-A88D569858B6}" dt="2025-10-15T17:35:45.072" v="2372" actId="164"/>
          <ac:cxnSpMkLst>
            <pc:docMk/>
            <pc:sldMk cId="125161848" sldId="281"/>
            <ac:cxnSpMk id="4" creationId="{E8EDEA62-CFBF-F9AF-DB5F-8371FBCD73F3}"/>
          </ac:cxnSpMkLst>
        </pc:cxnChg>
        <pc:cxnChg chg="mod">
          <ac:chgData name="Aneeqa Aqeel" userId="586e192c-73b8-4221-bece-5dac436a8004" providerId="ADAL" clId="{8FF5B081-D30D-4829-BFCC-A88D569858B6}" dt="2025-10-15T17:35:45.072" v="2372" actId="164"/>
          <ac:cxnSpMkLst>
            <pc:docMk/>
            <pc:sldMk cId="125161848" sldId="281"/>
            <ac:cxnSpMk id="32" creationId="{77E98D31-33B1-6A51-33AB-B5D0D75D081D}"/>
          </ac:cxnSpMkLst>
        </pc:cxnChg>
      </pc:sldChg>
      <pc:sldChg chg="modSp del mod">
        <pc:chgData name="Aneeqa Aqeel" userId="586e192c-73b8-4221-bece-5dac436a8004" providerId="ADAL" clId="{8FF5B081-D30D-4829-BFCC-A88D569858B6}" dt="2025-10-06T18:13:39.211" v="577" actId="47"/>
        <pc:sldMkLst>
          <pc:docMk/>
          <pc:sldMk cId="218815345"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F0D82-EDA8-4088-9DE6-EE663D44866E}" type="datetimeFigureOut">
              <a:rPr lang="en-US" smtClean="0"/>
              <a:t>10/15/2025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FE55A-80FA-418F-9726-4652104C2D52}" type="slidenum">
              <a:rPr lang="en-US" smtClean="0"/>
              <a:t>‹#›</a:t>
            </a:fld>
            <a:endParaRPr lang="en-US"/>
          </a:p>
        </p:txBody>
      </p:sp>
    </p:spTree>
    <p:extLst>
      <p:ext uri="{BB962C8B-B14F-4D97-AF65-F5344CB8AC3E}">
        <p14:creationId xmlns:p14="http://schemas.microsoft.com/office/powerpoint/2010/main" val="696234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9E51A-B1A2-8CCA-E90E-1E5943584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D68B3-D22E-9EF0-DFFA-DC811FD87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672EF-79D7-3716-1EB7-B48F3EC4722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7D18C6-BEF8-D78D-646D-FDC4370E9DD5}"/>
              </a:ext>
            </a:extLst>
          </p:cNvPr>
          <p:cNvSpPr>
            <a:spLocks noGrp="1"/>
          </p:cNvSpPr>
          <p:nvPr>
            <p:ph type="sldNum" sz="quarter" idx="5"/>
          </p:nvPr>
        </p:nvSpPr>
        <p:spPr/>
        <p:txBody>
          <a:bodyPr/>
          <a:lstStyle/>
          <a:p>
            <a:fld id="{7A3FE55A-80FA-418F-9726-4652104C2D52}" type="slidenum">
              <a:rPr lang="en-US" smtClean="0"/>
              <a:t>1</a:t>
            </a:fld>
            <a:endParaRPr lang="en-US"/>
          </a:p>
        </p:txBody>
      </p:sp>
    </p:spTree>
    <p:extLst>
      <p:ext uri="{BB962C8B-B14F-4D97-AF65-F5344CB8AC3E}">
        <p14:creationId xmlns:p14="http://schemas.microsoft.com/office/powerpoint/2010/main" val="2897677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D8C29979-98A8-467A-B954-EC6A328F871A}"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FFBD2-26FA-4D12-B7E1-0DF3518BA2BF}" type="slidenum">
              <a:rPr lang="en-US" smtClean="0"/>
              <a:t>‹#›</a:t>
            </a:fld>
            <a:endParaRPr lang="en-US"/>
          </a:p>
        </p:txBody>
      </p:sp>
    </p:spTree>
    <p:extLst>
      <p:ext uri="{BB962C8B-B14F-4D97-AF65-F5344CB8AC3E}">
        <p14:creationId xmlns:p14="http://schemas.microsoft.com/office/powerpoint/2010/main" val="685613741"/>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C29979-98A8-467A-B954-EC6A328F871A}"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FFBD2-26FA-4D12-B7E1-0DF3518BA2BF}" type="slidenum">
              <a:rPr lang="en-US" smtClean="0"/>
              <a:t>‹#›</a:t>
            </a:fld>
            <a:endParaRPr lang="en-US"/>
          </a:p>
        </p:txBody>
      </p:sp>
    </p:spTree>
    <p:extLst>
      <p:ext uri="{BB962C8B-B14F-4D97-AF65-F5344CB8AC3E}">
        <p14:creationId xmlns:p14="http://schemas.microsoft.com/office/powerpoint/2010/main" val="505427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C29979-98A8-467A-B954-EC6A328F871A}"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FFBD2-26FA-4D12-B7E1-0DF3518BA2BF}" type="slidenum">
              <a:rPr lang="en-US" smtClean="0"/>
              <a:t>‹#›</a:t>
            </a:fld>
            <a:endParaRPr lang="en-US"/>
          </a:p>
        </p:txBody>
      </p:sp>
    </p:spTree>
    <p:extLst>
      <p:ext uri="{BB962C8B-B14F-4D97-AF65-F5344CB8AC3E}">
        <p14:creationId xmlns:p14="http://schemas.microsoft.com/office/powerpoint/2010/main" val="1572083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C29979-98A8-467A-B954-EC6A328F871A}"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FFBD2-26FA-4D12-B7E1-0DF3518BA2BF}" type="slidenum">
              <a:rPr lang="en-US" smtClean="0"/>
              <a:t>‹#›</a:t>
            </a:fld>
            <a:endParaRPr lang="en-US"/>
          </a:p>
        </p:txBody>
      </p:sp>
    </p:spTree>
    <p:extLst>
      <p:ext uri="{BB962C8B-B14F-4D97-AF65-F5344CB8AC3E}">
        <p14:creationId xmlns:p14="http://schemas.microsoft.com/office/powerpoint/2010/main" val="3482359650"/>
      </p:ext>
    </p:extLst>
  </p:cSld>
  <p:clrMapOvr>
    <a:masterClrMapping/>
  </p:clrMapOvr>
  <p:extLst>
    <p:ext uri="{DCECCB84-F9BA-43D5-87BE-67443E8EF086}">
      <p15:sldGuideLst xmlns:p15="http://schemas.microsoft.com/office/powerpoint/2012/main">
        <p15:guide id="1" orient="horz" pos="3168" userDrawn="1">
          <p15:clr>
            <a:srgbClr val="FBAE40"/>
          </p15:clr>
        </p15:guide>
        <p15:guide id="2" pos="24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tint val="82000"/>
                  </a:schemeClr>
                </a:solidFill>
              </a:defRPr>
            </a:lvl1pPr>
            <a:lvl2pPr marL="388620" indent="0">
              <a:buNone/>
              <a:defRPr sz="1700">
                <a:solidFill>
                  <a:schemeClr val="tx1">
                    <a:tint val="82000"/>
                  </a:schemeClr>
                </a:solidFill>
              </a:defRPr>
            </a:lvl2pPr>
            <a:lvl3pPr marL="777240" indent="0">
              <a:buNone/>
              <a:defRPr sz="1530">
                <a:solidFill>
                  <a:schemeClr val="tx1">
                    <a:tint val="82000"/>
                  </a:schemeClr>
                </a:solidFill>
              </a:defRPr>
            </a:lvl3pPr>
            <a:lvl4pPr marL="1165860" indent="0">
              <a:buNone/>
              <a:defRPr sz="1360">
                <a:solidFill>
                  <a:schemeClr val="tx1">
                    <a:tint val="82000"/>
                  </a:schemeClr>
                </a:solidFill>
              </a:defRPr>
            </a:lvl4pPr>
            <a:lvl5pPr marL="1554480" indent="0">
              <a:buNone/>
              <a:defRPr sz="1360">
                <a:solidFill>
                  <a:schemeClr val="tx1">
                    <a:tint val="82000"/>
                  </a:schemeClr>
                </a:solidFill>
              </a:defRPr>
            </a:lvl5pPr>
            <a:lvl6pPr marL="1943100" indent="0">
              <a:buNone/>
              <a:defRPr sz="1360">
                <a:solidFill>
                  <a:schemeClr val="tx1">
                    <a:tint val="82000"/>
                  </a:schemeClr>
                </a:solidFill>
              </a:defRPr>
            </a:lvl6pPr>
            <a:lvl7pPr marL="2331720" indent="0">
              <a:buNone/>
              <a:defRPr sz="1360">
                <a:solidFill>
                  <a:schemeClr val="tx1">
                    <a:tint val="82000"/>
                  </a:schemeClr>
                </a:solidFill>
              </a:defRPr>
            </a:lvl7pPr>
            <a:lvl8pPr marL="2720340" indent="0">
              <a:buNone/>
              <a:defRPr sz="1360">
                <a:solidFill>
                  <a:schemeClr val="tx1">
                    <a:tint val="82000"/>
                  </a:schemeClr>
                </a:solidFill>
              </a:defRPr>
            </a:lvl8pPr>
            <a:lvl9pPr marL="3108960"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C29979-98A8-467A-B954-EC6A328F871A}"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5FFBD2-26FA-4D12-B7E1-0DF3518BA2BF}" type="slidenum">
              <a:rPr lang="en-US" smtClean="0"/>
              <a:t>‹#›</a:t>
            </a:fld>
            <a:endParaRPr lang="en-US"/>
          </a:p>
        </p:txBody>
      </p:sp>
    </p:spTree>
    <p:extLst>
      <p:ext uri="{BB962C8B-B14F-4D97-AF65-F5344CB8AC3E}">
        <p14:creationId xmlns:p14="http://schemas.microsoft.com/office/powerpoint/2010/main" val="136417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C29979-98A8-467A-B954-EC6A328F871A}"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FFBD2-26FA-4D12-B7E1-0DF3518BA2BF}" type="slidenum">
              <a:rPr lang="en-US" smtClean="0"/>
              <a:t>‹#›</a:t>
            </a:fld>
            <a:endParaRPr lang="en-US"/>
          </a:p>
        </p:txBody>
      </p:sp>
    </p:spTree>
    <p:extLst>
      <p:ext uri="{BB962C8B-B14F-4D97-AF65-F5344CB8AC3E}">
        <p14:creationId xmlns:p14="http://schemas.microsoft.com/office/powerpoint/2010/main" val="1477267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C29979-98A8-467A-B954-EC6A328F871A}" type="datetimeFigureOut">
              <a:rPr lang="en-US" smtClean="0"/>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5FFBD2-26FA-4D12-B7E1-0DF3518BA2BF}" type="slidenum">
              <a:rPr lang="en-US" smtClean="0"/>
              <a:t>‹#›</a:t>
            </a:fld>
            <a:endParaRPr lang="en-US"/>
          </a:p>
        </p:txBody>
      </p:sp>
    </p:spTree>
    <p:extLst>
      <p:ext uri="{BB962C8B-B14F-4D97-AF65-F5344CB8AC3E}">
        <p14:creationId xmlns:p14="http://schemas.microsoft.com/office/powerpoint/2010/main" val="381870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C29979-98A8-467A-B954-EC6A328F871A}" type="datetimeFigureOut">
              <a:rPr lang="en-US" smtClean="0"/>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5FFBD2-26FA-4D12-B7E1-0DF3518BA2BF}" type="slidenum">
              <a:rPr lang="en-US" smtClean="0"/>
              <a:t>‹#›</a:t>
            </a:fld>
            <a:endParaRPr lang="en-US"/>
          </a:p>
        </p:txBody>
      </p:sp>
    </p:spTree>
    <p:extLst>
      <p:ext uri="{BB962C8B-B14F-4D97-AF65-F5344CB8AC3E}">
        <p14:creationId xmlns:p14="http://schemas.microsoft.com/office/powerpoint/2010/main" val="2224985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C29979-98A8-467A-B954-EC6A328F871A}" type="datetimeFigureOut">
              <a:rPr lang="en-US" smtClean="0"/>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5FFBD2-26FA-4D12-B7E1-0DF3518BA2BF}" type="slidenum">
              <a:rPr lang="en-US" smtClean="0"/>
              <a:t>‹#›</a:t>
            </a:fld>
            <a:endParaRPr lang="en-US"/>
          </a:p>
        </p:txBody>
      </p:sp>
    </p:spTree>
    <p:extLst>
      <p:ext uri="{BB962C8B-B14F-4D97-AF65-F5344CB8AC3E}">
        <p14:creationId xmlns:p14="http://schemas.microsoft.com/office/powerpoint/2010/main" val="209934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D8C29979-98A8-467A-B954-EC6A328F871A}"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FFBD2-26FA-4D12-B7E1-0DF3518BA2BF}" type="slidenum">
              <a:rPr lang="en-US" smtClean="0"/>
              <a:t>‹#›</a:t>
            </a:fld>
            <a:endParaRPr lang="en-US"/>
          </a:p>
        </p:txBody>
      </p:sp>
    </p:spTree>
    <p:extLst>
      <p:ext uri="{BB962C8B-B14F-4D97-AF65-F5344CB8AC3E}">
        <p14:creationId xmlns:p14="http://schemas.microsoft.com/office/powerpoint/2010/main" val="1235473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D8C29979-98A8-467A-B954-EC6A328F871A}"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5FFBD2-26FA-4D12-B7E1-0DF3518BA2BF}" type="slidenum">
              <a:rPr lang="en-US" smtClean="0"/>
              <a:t>‹#›</a:t>
            </a:fld>
            <a:endParaRPr lang="en-US"/>
          </a:p>
        </p:txBody>
      </p:sp>
    </p:spTree>
    <p:extLst>
      <p:ext uri="{BB962C8B-B14F-4D97-AF65-F5344CB8AC3E}">
        <p14:creationId xmlns:p14="http://schemas.microsoft.com/office/powerpoint/2010/main" val="164411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82000"/>
                  </a:schemeClr>
                </a:solidFill>
              </a:defRPr>
            </a:lvl1pPr>
          </a:lstStyle>
          <a:p>
            <a:fld id="{D8C29979-98A8-467A-B954-EC6A328F871A}" type="datetimeFigureOut">
              <a:rPr lang="en-US" smtClean="0"/>
              <a:t>10/15/2025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82000"/>
                  </a:schemeClr>
                </a:solidFill>
              </a:defRPr>
            </a:lvl1pPr>
          </a:lstStyle>
          <a:p>
            <a:fld id="{FF5FFBD2-26FA-4D12-B7E1-0DF3518BA2BF}" type="slidenum">
              <a:rPr lang="en-US" smtClean="0"/>
              <a:t>‹#›</a:t>
            </a:fld>
            <a:endParaRPr lang="en-US"/>
          </a:p>
        </p:txBody>
      </p:sp>
    </p:spTree>
    <p:extLst>
      <p:ext uri="{BB962C8B-B14F-4D97-AF65-F5344CB8AC3E}">
        <p14:creationId xmlns:p14="http://schemas.microsoft.com/office/powerpoint/2010/main" val="97480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hfr.com/" TargetMode="External"/><Relationship Id="rId3" Type="http://schemas.openxmlformats.org/officeDocument/2006/relationships/slide" Target="slide2.xml"/><Relationship Id="rId7" Type="http://schemas.openxmlformats.org/officeDocument/2006/relationships/hyperlink" Target="https://www.hfr.com/hfr-media/?fwp_hfr_media_types=hfr-newslett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playlist?list=PLzYqdEvegfv0vzREec4kzBn-wGzEtcgsW" TargetMode="External"/><Relationship Id="rId11" Type="http://schemas.openxmlformats.org/officeDocument/2006/relationships/image" Target="../media/image2.png"/><Relationship Id="rId5" Type="http://schemas.openxmlformats.org/officeDocument/2006/relationships/slide" Target="slide4.xml"/><Relationship Id="rId10" Type="http://schemas.openxmlformats.org/officeDocument/2006/relationships/hyperlink" Target="https://www.hfr.com/indices/" TargetMode="External"/><Relationship Id="rId4" Type="http://schemas.openxmlformats.org/officeDocument/2006/relationships/slide" Target="slide3.xm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hfr.com/hfr-media/?fwp_hfr_media_types=hfr-newsletter" TargetMode="Externa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hyperlink" Target="https://www.hfr.com/hfr-media/hfr_market_outlook/market-outlook-ionic-capital-management/" TargetMode="External"/><Relationship Id="rId13" Type="http://schemas.microsoft.com/office/2007/relationships/hdphoto" Target="../media/hdphoto2.wdp"/><Relationship Id="rId3" Type="http://schemas.openxmlformats.org/officeDocument/2006/relationships/hyperlink" Target="https://www.hfr.com/hfr-media/hfr_podcast/hfr-podcast-chinas-digital-economy-crypto-stablecoins/" TargetMode="External"/><Relationship Id="rId7" Type="http://schemas.openxmlformats.org/officeDocument/2006/relationships/hyperlink" Target="https://www.hfr.com/indices/hfr-long-volatility-index/" TargetMode="External"/><Relationship Id="rId12" Type="http://schemas.openxmlformats.org/officeDocument/2006/relationships/image" Target="../media/image6.png"/><Relationship Id="rId2" Type="http://schemas.openxmlformats.org/officeDocument/2006/relationships/hyperlink" Target="https://www.hfr.com/hfr-media/?fwp_hfr_media_types=hfr-newsletter" TargetMode="External"/><Relationship Id="rId16"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hyperlink" Target="https://www.hfr.com/hfr-media/?fwp_hfr_media_types=hfr_market_outlook" TargetMode="External"/><Relationship Id="rId11" Type="http://schemas.openxmlformats.org/officeDocument/2006/relationships/hyperlink" Target="https://www.hfr.com/hfr-media/hfr_market_outlook/market-outlook-one-river-asset-management/" TargetMode="External"/><Relationship Id="rId5" Type="http://schemas.openxmlformats.org/officeDocument/2006/relationships/hyperlink" Target="mailto:Database@hfr.com" TargetMode="External"/><Relationship Id="rId15" Type="http://schemas.openxmlformats.org/officeDocument/2006/relationships/image" Target="../media/image7.png"/><Relationship Id="rId10" Type="http://schemas.microsoft.com/office/2007/relationships/hdphoto" Target="../media/hdphoto1.wdp"/><Relationship Id="rId4" Type="http://schemas.openxmlformats.org/officeDocument/2006/relationships/hyperlink" Target="mailto:hfrmedia@hfr.com" TargetMode="External"/><Relationship Id="rId9" Type="http://schemas.openxmlformats.org/officeDocument/2006/relationships/image" Target="../media/image5.png"/><Relationship Id="rId14" Type="http://schemas.openxmlformats.org/officeDocument/2006/relationships/hyperlink" Target="https://www.hfr.com/hfr-media/hfr_market_outlook/market-outlook-zem-sternberg-lake-hill-capital-managemen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hfr.com/product/market-microstructure/" TargetMode="External"/><Relationship Id="rId2" Type="http://schemas.openxmlformats.org/officeDocument/2006/relationships/hyperlink" Target="https://www.hfr.com/hfr-media/?fwp_hfr_media_types=hfr-newsletter" TargetMode="Externa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7B1454-FB04-8068-291F-BEFA4C2E11DF}"/>
            </a:ext>
          </a:extLst>
        </p:cNvPr>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C23C7135-A278-E634-FC9F-5DD0CE82D0C9}"/>
              </a:ext>
            </a:extLst>
          </p:cNvPr>
          <p:cNvGraphicFramePr>
            <a:graphicFrameLocks noGrp="1"/>
          </p:cNvGraphicFramePr>
          <p:nvPr>
            <p:extLst>
              <p:ext uri="{D42A27DB-BD31-4B8C-83A1-F6EECF244321}">
                <p14:modId xmlns:p14="http://schemas.microsoft.com/office/powerpoint/2010/main" val="2615697755"/>
              </p:ext>
            </p:extLst>
          </p:nvPr>
        </p:nvGraphicFramePr>
        <p:xfrm>
          <a:off x="465119" y="1484996"/>
          <a:ext cx="6934287" cy="1609344"/>
        </p:xfrm>
        <a:graphic>
          <a:graphicData uri="http://schemas.openxmlformats.org/drawingml/2006/table">
            <a:tbl>
              <a:tblPr firstRow="1" bandRow="1">
                <a:tableStyleId>{5C22544A-7EE6-4342-B048-85BDC9FD1C3A}</a:tableStyleId>
              </a:tblPr>
              <a:tblGrid>
                <a:gridCol w="2990462">
                  <a:extLst>
                    <a:ext uri="{9D8B030D-6E8A-4147-A177-3AD203B41FA5}">
                      <a16:colId xmlns:a16="http://schemas.microsoft.com/office/drawing/2014/main" val="1745869316"/>
                    </a:ext>
                  </a:extLst>
                </a:gridCol>
                <a:gridCol w="2009554">
                  <a:extLst>
                    <a:ext uri="{9D8B030D-6E8A-4147-A177-3AD203B41FA5}">
                      <a16:colId xmlns:a16="http://schemas.microsoft.com/office/drawing/2014/main" val="2911055461"/>
                    </a:ext>
                  </a:extLst>
                </a:gridCol>
                <a:gridCol w="1934271">
                  <a:extLst>
                    <a:ext uri="{9D8B030D-6E8A-4147-A177-3AD203B41FA5}">
                      <a16:colId xmlns:a16="http://schemas.microsoft.com/office/drawing/2014/main" val="2494232049"/>
                    </a:ext>
                  </a:extLst>
                </a:gridCol>
              </a:tblGrid>
              <a:tr h="358543">
                <a:tc>
                  <a:txBody>
                    <a:bodyPr/>
                    <a:lstStyle/>
                    <a:p>
                      <a:pPr marL="0" lvl="0" indent="0" algn="ctr">
                        <a:lnSpc>
                          <a:spcPct val="100000"/>
                        </a:lnSpc>
                        <a:spcBef>
                          <a:spcPts val="0"/>
                        </a:spcBef>
                        <a:spcAft>
                          <a:spcPts val="600"/>
                        </a:spcAft>
                        <a:buNone/>
                      </a:pPr>
                      <a:r>
                        <a:rPr lang="en-US" sz="1400" b="0" i="0" u="none" strike="noStrike" noProof="0" dirty="0">
                          <a:solidFill>
                            <a:srgbClr val="0F1336"/>
                          </a:solidFill>
                          <a:latin typeface="Georgia"/>
                        </a:rPr>
                        <a:t>In This Issue</a:t>
                      </a:r>
                    </a:p>
                  </a:txBody>
                  <a:tcPr anchor="ctr">
                    <a:lnL w="6350">
                      <a:solidFill>
                        <a:schemeClr val="bg1">
                          <a:lumMod val="85000"/>
                        </a:schemeClr>
                      </a:solidFill>
                    </a:lnL>
                    <a:lnR w="6350">
                      <a:solidFill>
                        <a:schemeClr val="bg1">
                          <a:lumMod val="85000"/>
                        </a:schemeClr>
                      </a:solidFill>
                    </a:lnR>
                    <a:lnT w="6350">
                      <a:solidFill>
                        <a:schemeClr val="bg1">
                          <a:lumMod val="85000"/>
                        </a:schemeClr>
                      </a:solidFill>
                    </a:lnT>
                    <a:lnB w="6350">
                      <a:solidFill>
                        <a:schemeClr val="bg1">
                          <a:lumMod val="85000"/>
                        </a:schemeClr>
                      </a:solidFill>
                    </a:lnB>
                    <a:solidFill>
                      <a:srgbClr val="F2F2F2"/>
                    </a:solidFill>
                  </a:tcPr>
                </a:tc>
                <a:tc>
                  <a:txBody>
                    <a:bodyPr/>
                    <a:lstStyle/>
                    <a:p>
                      <a:pPr marL="0" lvl="0" indent="0" algn="ctr">
                        <a:lnSpc>
                          <a:spcPct val="100000"/>
                        </a:lnSpc>
                        <a:spcBef>
                          <a:spcPts val="0"/>
                        </a:spcBef>
                        <a:spcAft>
                          <a:spcPts val="600"/>
                        </a:spcAft>
                        <a:buNone/>
                      </a:pPr>
                      <a:r>
                        <a:rPr lang="en-US" sz="1400" b="0" i="0" u="none" strike="noStrike" noProof="0" dirty="0">
                          <a:solidFill>
                            <a:srgbClr val="0F1336"/>
                          </a:solidFill>
                          <a:latin typeface="Georgia"/>
                        </a:rPr>
                        <a:t>HFR Indices &amp; Data</a:t>
                      </a:r>
                    </a:p>
                  </a:txBody>
                  <a:tcPr marT="73152" marB="73152" anchor="ctr">
                    <a:lnL w="6350">
                      <a:solidFill>
                        <a:schemeClr val="bg1">
                          <a:lumMod val="85000"/>
                        </a:schemeClr>
                      </a:solidFill>
                    </a:lnL>
                    <a:lnR w="6350">
                      <a:solidFill>
                        <a:schemeClr val="bg1">
                          <a:lumMod val="85000"/>
                        </a:schemeClr>
                      </a:solidFill>
                    </a:lnR>
                    <a:lnT w="6350">
                      <a:solidFill>
                        <a:schemeClr val="bg1">
                          <a:lumMod val="85000"/>
                        </a:schemeClr>
                      </a:solidFill>
                    </a:lnT>
                    <a:lnB w="6350">
                      <a:solidFill>
                        <a:schemeClr val="bg1">
                          <a:lumMod val="85000"/>
                        </a:schemeClr>
                      </a:solidFill>
                    </a:lnB>
                    <a:solidFill>
                      <a:srgbClr val="F2F2F2"/>
                    </a:solidFill>
                  </a:tcPr>
                </a:tc>
                <a:tc>
                  <a:txBody>
                    <a:bodyPr/>
                    <a:lstStyle/>
                    <a:p>
                      <a:pPr lvl="0" algn="ctr">
                        <a:lnSpc>
                          <a:spcPct val="100000"/>
                        </a:lnSpc>
                        <a:spcBef>
                          <a:spcPts val="0"/>
                        </a:spcBef>
                        <a:spcAft>
                          <a:spcPts val="0"/>
                        </a:spcAft>
                        <a:buNone/>
                      </a:pPr>
                      <a:r>
                        <a:rPr lang="en-US" sz="1400" b="0" i="0" u="none" strike="noStrike" noProof="0" dirty="0">
                          <a:solidFill>
                            <a:srgbClr val="0F1336"/>
                          </a:solidFill>
                          <a:effectLst/>
                          <a:latin typeface="Georgia"/>
                        </a:rPr>
                        <a:t>HFR Media</a:t>
                      </a:r>
                    </a:p>
                  </a:txBody>
                  <a:tcPr marR="45720" marT="73152" marB="73152" anchor="ctr">
                    <a:lnL w="6350">
                      <a:solidFill>
                        <a:schemeClr val="bg1">
                          <a:lumMod val="85000"/>
                        </a:schemeClr>
                      </a:solidFill>
                    </a:lnL>
                    <a:lnR w="6350">
                      <a:solidFill>
                        <a:schemeClr val="bg1">
                          <a:lumMod val="85000"/>
                        </a:schemeClr>
                      </a:solidFill>
                    </a:lnR>
                    <a:lnT w="6350">
                      <a:solidFill>
                        <a:schemeClr val="bg1">
                          <a:lumMod val="85000"/>
                        </a:schemeClr>
                      </a:solidFill>
                    </a:lnT>
                    <a:lnB w="6350">
                      <a:solidFill>
                        <a:schemeClr val="bg1">
                          <a:lumMod val="85000"/>
                        </a:schemeClr>
                      </a:solidFill>
                    </a:lnB>
                    <a:solidFill>
                      <a:srgbClr val="F2F2F2"/>
                    </a:solidFill>
                  </a:tcPr>
                </a:tc>
                <a:extLst>
                  <a:ext uri="{0D108BD9-81ED-4DB2-BD59-A6C34878D82A}">
                    <a16:rowId xmlns:a16="http://schemas.microsoft.com/office/drawing/2014/main" val="17406390"/>
                  </a:ext>
                </a:extLst>
              </a:tr>
              <a:tr h="1224514">
                <a:tc>
                  <a:txBody>
                    <a:bodyPr/>
                    <a:lstStyle/>
                    <a:p>
                      <a:pPr marL="91440" marR="0" lvl="0" indent="-91440" algn="l" defTabSz="777240" rtl="0" eaLnBrk="1" fontAlgn="auto" latinLnBrk="0" hangingPunct="1">
                        <a:lnSpc>
                          <a:spcPct val="100000"/>
                        </a:lnSpc>
                        <a:spcBef>
                          <a:spcPts val="0"/>
                        </a:spcBef>
                        <a:spcAft>
                          <a:spcPts val="600"/>
                        </a:spcAft>
                        <a:buClrTx/>
                        <a:buSzPct val="85000"/>
                        <a:buFont typeface="Wingdings" panose="05000000000000000000" pitchFamily="2" charset="2"/>
                        <a:buChar char="§"/>
                        <a:tabLst/>
                        <a:defRPr/>
                      </a:pPr>
                      <a:r>
                        <a:rPr lang="en-US" sz="1100" b="0" dirty="0">
                          <a:solidFill>
                            <a:schemeClr val="tx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Guest Analysis: </a:t>
                      </a:r>
                      <a:r>
                        <a:rPr lang="en-US" sz="1100" dirty="0">
                          <a:solidFill>
                            <a:schemeClr val="tx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I Came for the Arbitrage but Stayed for the Technology</a:t>
                      </a:r>
                      <a:endParaRPr lang="en-US" sz="1100" dirty="0">
                        <a:solidFill>
                          <a:schemeClr val="tx1"/>
                        </a:solidFill>
                        <a:latin typeface="Arial" panose="020B0604020202020204" pitchFamily="34" charset="0"/>
                        <a:cs typeface="Arial" panose="020B0604020202020204" pitchFamily="34" charset="0"/>
                      </a:endParaRPr>
                    </a:p>
                    <a:p>
                      <a:pPr marL="91440" marR="0" lvl="0" indent="-91440" algn="l" defTabSz="777240" rtl="0" eaLnBrk="1" fontAlgn="auto" latinLnBrk="0" hangingPunct="1">
                        <a:lnSpc>
                          <a:spcPct val="100000"/>
                        </a:lnSpc>
                        <a:spcBef>
                          <a:spcPts val="0"/>
                        </a:spcBef>
                        <a:spcAft>
                          <a:spcPts val="600"/>
                        </a:spcAft>
                        <a:buClrTx/>
                        <a:buSzPct val="85000"/>
                        <a:buFont typeface="Wingdings" panose="05000000000000000000" pitchFamily="2" charset="2"/>
                        <a:buChar char="§"/>
                        <a:tabLst/>
                        <a:defRPr/>
                      </a:pPr>
                      <a:r>
                        <a:rPr lang="en-US" sz="1100" b="0" i="0" dirty="0">
                          <a:solidFill>
                            <a:schemeClr val="tx1"/>
                          </a:solidFill>
                          <a:effectLst/>
                          <a:latin typeface="Arial"/>
                          <a:cs typeface="Arial"/>
                          <a:hlinkClick r:id="rId4" action="ppaction://hlinksldjump">
                            <a:extLst>
                              <a:ext uri="{A12FA001-AC4F-418D-AE19-62706E023703}">
                                <ahyp:hlinkClr xmlns:ahyp="http://schemas.microsoft.com/office/drawing/2018/hyperlinkcolor" val="tx"/>
                              </a:ext>
                            </a:extLst>
                          </a:hlinkClick>
                        </a:rPr>
                        <a:t>How Can HFR Power Your Investment Decisions?</a:t>
                      </a:r>
                      <a:endParaRPr lang="en-US" sz="1100" b="0" i="0" dirty="0">
                        <a:solidFill>
                          <a:schemeClr val="tx1"/>
                        </a:solidFill>
                        <a:effectLst/>
                        <a:latin typeface="Arial"/>
                        <a:cs typeface="Arial"/>
                      </a:endParaRPr>
                    </a:p>
                    <a:p>
                      <a:pPr marL="91440" marR="0" lvl="0" indent="-91440" algn="l" defTabSz="777240" rtl="0" eaLnBrk="1" fontAlgn="auto" latinLnBrk="0" hangingPunct="1">
                        <a:lnSpc>
                          <a:spcPct val="100000"/>
                        </a:lnSpc>
                        <a:spcBef>
                          <a:spcPts val="0"/>
                        </a:spcBef>
                        <a:spcAft>
                          <a:spcPts val="600"/>
                        </a:spcAft>
                        <a:buClrTx/>
                        <a:buSzPct val="85000"/>
                        <a:buFont typeface="Wingdings" panose="05000000000000000000" pitchFamily="2" charset="2"/>
                        <a:buChar char="§"/>
                        <a:tabLst/>
                        <a:defRPr/>
                      </a:pPr>
                      <a:r>
                        <a:rPr lang="en-US" sz="1100" b="0" i="0" dirty="0">
                          <a:solidFill>
                            <a:schemeClr val="tx1"/>
                          </a:solidFill>
                          <a:effectLst/>
                          <a:latin typeface="Arial"/>
                          <a:cs typeface="Arial"/>
                          <a:hlinkClick r:id="rId5" action="ppaction://hlinksldjump">
                            <a:extLst>
                              <a:ext uri="{A12FA001-AC4F-418D-AE19-62706E023703}">
                                <ahyp:hlinkClr xmlns:ahyp="http://schemas.microsoft.com/office/drawing/2018/hyperlinkcolor" val="tx"/>
                              </a:ext>
                            </a:extLst>
                          </a:hlinkClick>
                        </a:rPr>
                        <a:t>Hedge Fund Launches Accelerate &amp; Liquidations Fall in 2025H1</a:t>
                      </a:r>
                      <a:endParaRPr lang="en-US" sz="1100" i="0" dirty="0">
                        <a:solidFill>
                          <a:schemeClr val="tx1"/>
                        </a:solidFill>
                        <a:latin typeface="Arial"/>
                        <a:cs typeface="Arial"/>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91440" marR="0" lvl="0" indent="-91440" algn="l" defTabSz="777240" rtl="0" eaLnBrk="1" fontAlgn="auto" latinLnBrk="0" hangingPunct="1">
                        <a:lnSpc>
                          <a:spcPct val="100000"/>
                        </a:lnSpc>
                        <a:spcBef>
                          <a:spcPts val="0"/>
                        </a:spcBef>
                        <a:spcAft>
                          <a:spcPts val="600"/>
                        </a:spcAft>
                        <a:buClrTx/>
                        <a:buSzPct val="85000"/>
                        <a:buFont typeface="Wingdings" panose="05000000000000000000" pitchFamily="2" charset="2"/>
                        <a:buChar char="§"/>
                        <a:tabLst/>
                        <a:defRPr/>
                      </a:pPr>
                      <a:r>
                        <a:rPr lang="en-US" sz="1100" b="0"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HFR is </a:t>
                      </a:r>
                      <a:r>
                        <a:rPr lang="en-US" sz="1100" b="0" dirty="0" err="1">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Hedgeweek’s</a:t>
                      </a:r>
                      <a:r>
                        <a:rPr lang="en-US" sz="1100" b="0"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 Index Provider of the Year 2025</a:t>
                      </a:r>
                    </a:p>
                    <a:p>
                      <a:pPr marL="91440" marR="0" lvl="0" indent="-91440" algn="l" defTabSz="777240" rtl="0" eaLnBrk="1" fontAlgn="auto" latinLnBrk="0" hangingPunct="1">
                        <a:lnSpc>
                          <a:spcPct val="100000"/>
                        </a:lnSpc>
                        <a:spcBef>
                          <a:spcPts val="0"/>
                        </a:spcBef>
                        <a:spcAft>
                          <a:spcPts val="600"/>
                        </a:spcAft>
                        <a:buClrTx/>
                        <a:buSzPct val="85000"/>
                        <a:buFont typeface="Wingdings" panose="05000000000000000000" pitchFamily="2" charset="2"/>
                        <a:buChar char="§"/>
                        <a:tabLst/>
                        <a:defRPr/>
                      </a:pPr>
                      <a:r>
                        <a:rPr lang="en-US" sz="1100" b="0"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Watch latest HFRX Indices Performance Snapshot</a:t>
                      </a:r>
                      <a:endParaRPr lang="en-US" sz="1100" b="0" dirty="0">
                        <a:solidFill>
                          <a:schemeClr val="tx1"/>
                        </a:solidFill>
                        <a:latin typeface="Arial" panose="020B0604020202020204" pitchFamily="34" charset="0"/>
                        <a:cs typeface="Arial" panose="020B0604020202020204" pitchFamily="34" charset="0"/>
                      </a:endParaRPr>
                    </a:p>
                  </a:txBody>
                  <a:tcPr marT="73152" marB="73152">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tc>
                  <a:txBody>
                    <a:bodyPr/>
                    <a:lstStyle/>
                    <a:p>
                      <a:pPr marL="91440" marR="0" lvl="0" indent="-91440" algn="l" defTabSz="777240" rtl="0" eaLnBrk="1" fontAlgn="auto" latinLnBrk="0" hangingPunct="1">
                        <a:lnSpc>
                          <a:spcPct val="100000"/>
                        </a:lnSpc>
                        <a:spcBef>
                          <a:spcPts val="0"/>
                        </a:spcBef>
                        <a:spcAft>
                          <a:spcPts val="0"/>
                        </a:spcAft>
                        <a:buClrTx/>
                        <a:buSzPct val="75000"/>
                        <a:buFont typeface="Wingdings" panose="05000000000000000000" pitchFamily="2" charset="2"/>
                        <a:buChar char="§"/>
                        <a:tabLst/>
                        <a:defRPr/>
                      </a:pPr>
                      <a:r>
                        <a:rPr lang="en-US" sz="1100" b="0" dirty="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HFR Podcast: A Blockchain Backbone for China</a:t>
                      </a:r>
                      <a:endParaRPr lang="en-US" sz="1100" b="0" dirty="0">
                        <a:solidFill>
                          <a:schemeClr val="tx1"/>
                        </a:solidFill>
                        <a:latin typeface="Arial" panose="020B0604020202020204" pitchFamily="34" charset="0"/>
                        <a:cs typeface="Arial" panose="020B0604020202020204" pitchFamily="34" charset="0"/>
                      </a:endParaRPr>
                    </a:p>
                    <a:p>
                      <a:pPr marL="171450" marR="0" lvl="0" indent="-171450" algn="l" defTabSz="777240" rtl="0" eaLnBrk="1" fontAlgn="auto" latinLnBrk="0" hangingPunct="1">
                        <a:lnSpc>
                          <a:spcPct val="100000"/>
                        </a:lnSpc>
                        <a:spcBef>
                          <a:spcPts val="0"/>
                        </a:spcBef>
                        <a:spcAft>
                          <a:spcPts val="0"/>
                        </a:spcAft>
                        <a:buClrTx/>
                        <a:buSzPct val="85000"/>
                        <a:buFont typeface="Wingdings" panose="05000000000000000000" pitchFamily="2" charset="2"/>
                        <a:buChar char="§"/>
                        <a:tabLst/>
                        <a:defRPr/>
                      </a:pPr>
                      <a:endParaRPr lang="en-US" sz="1100" b="0" i="0" dirty="0">
                        <a:solidFill>
                          <a:schemeClr val="tx1"/>
                        </a:solidFill>
                        <a:effectLst/>
                        <a:latin typeface="Arial"/>
                        <a:cs typeface="Arial"/>
                        <a:hlinkClick r:id="rId4" action="ppaction://hlinksldjump">
                          <a:extLst>
                            <a:ext uri="{A12FA001-AC4F-418D-AE19-62706E023703}">
                              <ahyp:hlinkClr xmlns:ahyp="http://schemas.microsoft.com/office/drawing/2018/hyperlinkcolor" val="tx"/>
                            </a:ext>
                          </a:extLst>
                        </a:hlinkClick>
                      </a:endParaRPr>
                    </a:p>
                  </a:txBody>
                  <a:tcPr marR="45720" marT="73152" marB="73152">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85556201"/>
                  </a:ext>
                </a:extLst>
              </a:tr>
            </a:tbl>
          </a:graphicData>
        </a:graphic>
      </p:graphicFrame>
      <p:sp>
        <p:nvSpPr>
          <p:cNvPr id="17" name="TextBox 16">
            <a:extLst>
              <a:ext uri="{FF2B5EF4-FFF2-40B4-BE49-F238E27FC236}">
                <a16:creationId xmlns:a16="http://schemas.microsoft.com/office/drawing/2014/main" id="{D7B0D133-0397-2DEC-E2B2-33213800DFC7}"/>
              </a:ext>
            </a:extLst>
          </p:cNvPr>
          <p:cNvSpPr txBox="1"/>
          <p:nvPr/>
        </p:nvSpPr>
        <p:spPr>
          <a:xfrm>
            <a:off x="5613116" y="9607163"/>
            <a:ext cx="1935995" cy="215444"/>
          </a:xfrm>
          <a:prstGeom prst="rect">
            <a:avLst/>
          </a:prstGeom>
          <a:noFill/>
        </p:spPr>
        <p:txBody>
          <a:bodyPr wrap="square" lIns="91440" tIns="45720" rIns="91440" bIns="45720" anchor="t">
            <a:spAutoFit/>
          </a:bodyPr>
          <a:lstStyle/>
          <a:p>
            <a:pPr>
              <a:lnSpc>
                <a:spcPct val="80000"/>
              </a:lnSpc>
              <a:spcAft>
                <a:spcPts val="900"/>
              </a:spcAft>
            </a:pPr>
            <a:r>
              <a:rPr lang="en-US" sz="1000" u="sng" dirty="0">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Read last month’s newsletter</a:t>
            </a:r>
            <a:endParaRPr lang="en-US" sz="1000" u="sng"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B9D405E-3079-FD3C-7DA7-5773E61F014E}"/>
              </a:ext>
            </a:extLst>
          </p:cNvPr>
          <p:cNvSpPr txBox="1"/>
          <p:nvPr/>
        </p:nvSpPr>
        <p:spPr>
          <a:xfrm>
            <a:off x="372775" y="9610170"/>
            <a:ext cx="5440015" cy="215444"/>
          </a:xfrm>
          <a:prstGeom prst="rect">
            <a:avLst/>
          </a:prstGeom>
          <a:noFill/>
        </p:spPr>
        <p:txBody>
          <a:bodyPr wrap="square" lIns="91440" tIns="45720" rIns="91440" bIns="45720" anchor="t">
            <a:spAutoFit/>
          </a:bodyPr>
          <a:lstStyle/>
          <a:p>
            <a:pPr>
              <a:lnSpc>
                <a:spcPct val="80000"/>
              </a:lnSpc>
              <a:spcAft>
                <a:spcPts val="900"/>
              </a:spcAft>
            </a:pPr>
            <a:r>
              <a:rPr lang="en-US" sz="1000" dirty="0">
                <a:solidFill>
                  <a:srgbClr val="323232"/>
                </a:solidFill>
                <a:latin typeface="Arial" panose="020B0604020202020204" pitchFamily="34" charset="0"/>
                <a:cs typeface="Arial" panose="020B0604020202020204" pitchFamily="34" charset="0"/>
              </a:rPr>
              <a:t>September/October 2025  |  HFR Media. All Rights Reserved  |  www.hfr.com </a:t>
            </a:r>
          </a:p>
        </p:txBody>
      </p:sp>
      <p:grpSp>
        <p:nvGrpSpPr>
          <p:cNvPr id="7" name="Group 6">
            <a:extLst>
              <a:ext uri="{FF2B5EF4-FFF2-40B4-BE49-F238E27FC236}">
                <a16:creationId xmlns:a16="http://schemas.microsoft.com/office/drawing/2014/main" id="{29C438E3-D95B-FAAA-03D5-37F3E4C8305F}"/>
              </a:ext>
            </a:extLst>
          </p:cNvPr>
          <p:cNvGrpSpPr/>
          <p:nvPr/>
        </p:nvGrpSpPr>
        <p:grpSpPr>
          <a:xfrm>
            <a:off x="418902" y="294076"/>
            <a:ext cx="6847944" cy="953700"/>
            <a:chOff x="418902" y="244998"/>
            <a:chExt cx="6934596" cy="941797"/>
          </a:xfrm>
        </p:grpSpPr>
        <p:grpSp>
          <p:nvGrpSpPr>
            <p:cNvPr id="5" name="Group 4">
              <a:extLst>
                <a:ext uri="{FF2B5EF4-FFF2-40B4-BE49-F238E27FC236}">
                  <a16:creationId xmlns:a16="http://schemas.microsoft.com/office/drawing/2014/main" id="{45B70414-59DE-3D34-3183-DD7C954BD0F8}"/>
                </a:ext>
              </a:extLst>
            </p:cNvPr>
            <p:cNvGrpSpPr/>
            <p:nvPr/>
          </p:nvGrpSpPr>
          <p:grpSpPr>
            <a:xfrm>
              <a:off x="418902" y="244999"/>
              <a:ext cx="6934596" cy="941796"/>
              <a:chOff x="-7671738" y="269472"/>
              <a:chExt cx="6934596" cy="941796"/>
            </a:xfrm>
          </p:grpSpPr>
          <p:sp>
            <p:nvSpPr>
              <p:cNvPr id="25" name="TextBox 24">
                <a:extLst>
                  <a:ext uri="{FF2B5EF4-FFF2-40B4-BE49-F238E27FC236}">
                    <a16:creationId xmlns:a16="http://schemas.microsoft.com/office/drawing/2014/main" id="{4AB8DC35-9E6C-3587-6E9D-7143E3CE122A}"/>
                  </a:ext>
                </a:extLst>
              </p:cNvPr>
              <p:cNvSpPr txBox="1"/>
              <p:nvPr/>
            </p:nvSpPr>
            <p:spPr>
              <a:xfrm>
                <a:off x="-7671738" y="366027"/>
                <a:ext cx="6934596" cy="646331"/>
              </a:xfrm>
              <a:prstGeom prst="rect">
                <a:avLst/>
              </a:prstGeom>
              <a:noFill/>
            </p:spPr>
            <p:txBody>
              <a:bodyPr wrap="square" lIns="91440" tIns="45720" rIns="91440" bIns="45720" rtlCol="0" anchor="t">
                <a:spAutoFit/>
              </a:bodyPr>
              <a:lstStyle/>
              <a:p>
                <a:pPr algn="ctr"/>
                <a:r>
                  <a:rPr lang="en-US" sz="3600" spc="10" dirty="0">
                    <a:solidFill>
                      <a:srgbClr val="0F1336"/>
                    </a:solidFill>
                    <a:latin typeface="Georgia"/>
                    <a:ea typeface="Meiryo"/>
                  </a:rPr>
                  <a:t>HFR Newsletter </a:t>
                </a:r>
                <a:endParaRPr lang="en-US" sz="3600" spc="10" dirty="0">
                  <a:solidFill>
                    <a:srgbClr val="0F1336"/>
                  </a:solidFill>
                  <a:latin typeface="Georgia" panose="02040502050405020303" pitchFamily="18" charset="0"/>
                  <a:ea typeface="Meiryo"/>
                </a:endParaRPr>
              </a:p>
            </p:txBody>
          </p:sp>
          <p:pic>
            <p:nvPicPr>
              <p:cNvPr id="27" name="Picture 26" descr="A blue background with white letters&#10;&#10;AI-generated content may be incorrect.">
                <a:hlinkClick r:id="rId8"/>
                <a:extLst>
                  <a:ext uri="{FF2B5EF4-FFF2-40B4-BE49-F238E27FC236}">
                    <a16:creationId xmlns:a16="http://schemas.microsoft.com/office/drawing/2014/main" id="{68D79F16-D9F2-DE54-BAB0-EF03B64E3B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3383" y="269472"/>
                <a:ext cx="952470" cy="941796"/>
              </a:xfrm>
              <a:prstGeom prst="rect">
                <a:avLst/>
              </a:prstGeom>
            </p:spPr>
          </p:pic>
        </p:grpSp>
        <p:sp>
          <p:nvSpPr>
            <p:cNvPr id="6" name="Rectangle 5">
              <a:extLst>
                <a:ext uri="{FF2B5EF4-FFF2-40B4-BE49-F238E27FC236}">
                  <a16:creationId xmlns:a16="http://schemas.microsoft.com/office/drawing/2014/main" id="{D92E6B3E-928D-9E6C-8D3E-93847156C4D3}"/>
                </a:ext>
              </a:extLst>
            </p:cNvPr>
            <p:cNvSpPr/>
            <p:nvPr/>
          </p:nvSpPr>
          <p:spPr>
            <a:xfrm>
              <a:off x="6244262" y="244998"/>
              <a:ext cx="1109236" cy="941796"/>
            </a:xfrm>
            <a:prstGeom prst="rect">
              <a:avLst/>
            </a:prstGeom>
            <a:no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500" baseline="0" dirty="0" err="1">
                  <a:solidFill>
                    <a:srgbClr val="0F1336"/>
                  </a:solidFill>
                  <a:latin typeface="Georgia"/>
                </a:rPr>
                <a:t>SeptemberOctober</a:t>
              </a:r>
              <a:endParaRPr lang="en-US" sz="1500" baseline="0" dirty="0">
                <a:solidFill>
                  <a:srgbClr val="0F1336"/>
                </a:solidFill>
                <a:latin typeface="Georgia"/>
              </a:endParaRPr>
            </a:p>
            <a:p>
              <a:pPr algn="ctr"/>
              <a:r>
                <a:rPr lang="en-US" sz="1500" baseline="0" dirty="0">
                  <a:solidFill>
                    <a:srgbClr val="0F1336"/>
                  </a:solidFill>
                  <a:latin typeface="Georgia"/>
                </a:rPr>
                <a:t>2025</a:t>
              </a:r>
              <a:r>
                <a:rPr lang="en-US" sz="1500" dirty="0">
                  <a:solidFill>
                    <a:srgbClr val="0F1336"/>
                  </a:solidFill>
                  <a:latin typeface="Georgia"/>
                  <a:ea typeface="Georgia"/>
                  <a:cs typeface="Georgia"/>
                </a:rPr>
                <a:t>​</a:t>
              </a:r>
              <a:endParaRPr lang="en-US" sz="1500" dirty="0">
                <a:solidFill>
                  <a:srgbClr val="0F1336"/>
                </a:solidFill>
              </a:endParaRPr>
            </a:p>
          </p:txBody>
        </p:sp>
      </p:grpSp>
      <p:grpSp>
        <p:nvGrpSpPr>
          <p:cNvPr id="13" name="Group 12">
            <a:extLst>
              <a:ext uri="{FF2B5EF4-FFF2-40B4-BE49-F238E27FC236}">
                <a16:creationId xmlns:a16="http://schemas.microsoft.com/office/drawing/2014/main" id="{416C5031-4783-0F43-5B27-4FB0E1F7B7A4}"/>
              </a:ext>
            </a:extLst>
          </p:cNvPr>
          <p:cNvGrpSpPr/>
          <p:nvPr/>
        </p:nvGrpSpPr>
        <p:grpSpPr>
          <a:xfrm>
            <a:off x="465120" y="5591175"/>
            <a:ext cx="6847944" cy="3858021"/>
            <a:chOff x="568460" y="5277127"/>
            <a:chExt cx="6744603" cy="4172069"/>
          </a:xfrm>
        </p:grpSpPr>
        <p:cxnSp>
          <p:nvCxnSpPr>
            <p:cNvPr id="32" name="Straight Connector 31">
              <a:extLst>
                <a:ext uri="{FF2B5EF4-FFF2-40B4-BE49-F238E27FC236}">
                  <a16:creationId xmlns:a16="http://schemas.microsoft.com/office/drawing/2014/main" id="{77E98D31-33B1-6A51-33AB-B5D0D75D081D}"/>
                </a:ext>
              </a:extLst>
            </p:cNvPr>
            <p:cNvCxnSpPr>
              <a:cxnSpLocks/>
            </p:cNvCxnSpPr>
            <p:nvPr/>
          </p:nvCxnSpPr>
          <p:spPr>
            <a:xfrm>
              <a:off x="689564" y="6483837"/>
              <a:ext cx="0" cy="530543"/>
            </a:xfrm>
            <a:prstGeom prst="line">
              <a:avLst/>
            </a:prstGeom>
            <a:solidFill>
              <a:schemeClr val="bg1">
                <a:alpha val="23000"/>
              </a:schemeClr>
            </a:solidFill>
            <a:ln w="79375">
              <a:no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7691A13-29DF-8D67-7FEC-53092E4DBEB0}"/>
                </a:ext>
              </a:extLst>
            </p:cNvPr>
            <p:cNvSpPr txBox="1"/>
            <p:nvPr/>
          </p:nvSpPr>
          <p:spPr>
            <a:xfrm>
              <a:off x="577517" y="5393454"/>
              <a:ext cx="6505319" cy="369332"/>
            </a:xfrm>
            <a:prstGeom prst="rect">
              <a:avLst/>
            </a:prstGeom>
            <a:noFill/>
            <a:ln>
              <a:noFill/>
            </a:ln>
          </p:spPr>
          <p:txBody>
            <a:bodyPr wrap="square">
              <a:spAutoFit/>
            </a:bodyPr>
            <a:lstStyle/>
            <a:p>
              <a:pPr>
                <a:lnSpc>
                  <a:spcPct val="90000"/>
                </a:lnSpc>
                <a:spcAft>
                  <a:spcPts val="900"/>
                </a:spcAft>
              </a:pPr>
              <a:r>
                <a:rPr lang="en-US" sz="2000" dirty="0">
                  <a:solidFill>
                    <a:srgbClr val="2D3151"/>
                  </a:solidFill>
                  <a:latin typeface="Georgia" panose="02040502050405020303" pitchFamily="18" charset="0"/>
                </a:rPr>
                <a:t>HFR is </a:t>
              </a:r>
              <a:r>
                <a:rPr lang="en-US" sz="2000" dirty="0" err="1">
                  <a:solidFill>
                    <a:srgbClr val="2D3151"/>
                  </a:solidFill>
                  <a:latin typeface="Georgia" panose="02040502050405020303" pitchFamily="18" charset="0"/>
                </a:rPr>
                <a:t>Hedgeweek’s</a:t>
              </a:r>
              <a:r>
                <a:rPr lang="en-US" sz="2000" dirty="0">
                  <a:solidFill>
                    <a:srgbClr val="2D3151"/>
                  </a:solidFill>
                  <a:latin typeface="Georgia" panose="02040502050405020303" pitchFamily="18" charset="0"/>
                </a:rPr>
                <a:t> Index Provider of the Year 2025</a:t>
              </a:r>
            </a:p>
          </p:txBody>
        </p:sp>
        <p:cxnSp>
          <p:nvCxnSpPr>
            <p:cNvPr id="4" name="Straight Connector 3">
              <a:extLst>
                <a:ext uri="{FF2B5EF4-FFF2-40B4-BE49-F238E27FC236}">
                  <a16:creationId xmlns:a16="http://schemas.microsoft.com/office/drawing/2014/main" id="{E8EDEA62-CFBF-F9AF-DB5F-8371FBCD73F3}"/>
                </a:ext>
              </a:extLst>
            </p:cNvPr>
            <p:cNvCxnSpPr>
              <a:cxnSpLocks/>
            </p:cNvCxnSpPr>
            <p:nvPr/>
          </p:nvCxnSpPr>
          <p:spPr>
            <a:xfrm>
              <a:off x="764124" y="5277127"/>
              <a:ext cx="0" cy="694331"/>
            </a:xfrm>
            <a:prstGeom prst="line">
              <a:avLst/>
            </a:prstGeom>
            <a:solidFill>
              <a:schemeClr val="bg1">
                <a:alpha val="23000"/>
              </a:schemeClr>
            </a:solidFill>
            <a:ln w="79375">
              <a:noFill/>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80EA68CD-4A30-DB25-44C2-0AA25A33F374}"/>
                </a:ext>
              </a:extLst>
            </p:cNvPr>
            <p:cNvSpPr/>
            <p:nvPr/>
          </p:nvSpPr>
          <p:spPr>
            <a:xfrm>
              <a:off x="568460" y="5296517"/>
              <a:ext cx="6744603" cy="4152679"/>
            </a:xfrm>
            <a:prstGeom prst="rect">
              <a:avLst/>
            </a:prstGeom>
            <a:no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TextBox 9">
              <a:extLst>
                <a:ext uri="{FF2B5EF4-FFF2-40B4-BE49-F238E27FC236}">
                  <a16:creationId xmlns:a16="http://schemas.microsoft.com/office/drawing/2014/main" id="{7562B580-62C5-3C12-7CB4-CF08D018BDBB}"/>
                </a:ext>
              </a:extLst>
            </p:cNvPr>
            <p:cNvSpPr txBox="1"/>
            <p:nvPr/>
          </p:nvSpPr>
          <p:spPr>
            <a:xfrm>
              <a:off x="577517" y="5807632"/>
              <a:ext cx="6735546" cy="3600858"/>
            </a:xfrm>
            <a:prstGeom prst="rect">
              <a:avLst/>
            </a:prstGeom>
            <a:noFill/>
          </p:spPr>
          <p:txBody>
            <a:bodyPr wrap="square" numCol="2" spcCol="457200">
              <a:spAutoFit/>
            </a:bodyPr>
            <a:lstStyle/>
            <a:p>
              <a:pPr marL="0" marR="0">
                <a:lnSpc>
                  <a:spcPct val="115000"/>
                </a:lnSpc>
                <a:spcAft>
                  <a:spcPts val="800"/>
                </a:spcAft>
                <a:buNone/>
              </a:pPr>
              <a:r>
                <a:rPr lang="en-US" sz="1100" kern="100" dirty="0">
                  <a:effectLst/>
                  <a:latin typeface="Arial" panose="020B0604020202020204" pitchFamily="34" charset="0"/>
                  <a:ea typeface="Aptos" panose="020B0004020202020204" pitchFamily="34" charset="0"/>
                  <a:cs typeface="Arial" panose="020B0604020202020204" pitchFamily="34" charset="0"/>
                </a:rPr>
                <a:t>HFR has received the </a:t>
              </a:r>
              <a:r>
                <a:rPr lang="en-US" sz="1100" b="1" kern="100" dirty="0" err="1">
                  <a:effectLst/>
                  <a:latin typeface="Arial" panose="020B0604020202020204" pitchFamily="34" charset="0"/>
                  <a:ea typeface="Aptos" panose="020B0004020202020204" pitchFamily="34" charset="0"/>
                  <a:cs typeface="Arial" panose="020B0604020202020204" pitchFamily="34" charset="0"/>
                </a:rPr>
                <a:t>Hedgeweek</a:t>
              </a:r>
              <a:r>
                <a:rPr lang="en-US" sz="1100" b="1" kern="100" dirty="0">
                  <a:effectLst/>
                  <a:latin typeface="Arial" panose="020B0604020202020204" pitchFamily="34" charset="0"/>
                  <a:ea typeface="Aptos" panose="020B0004020202020204" pitchFamily="34" charset="0"/>
                  <a:cs typeface="Arial" panose="020B0604020202020204" pitchFamily="34" charset="0"/>
                </a:rPr>
                <a:t> Index Provider of the Year 2025</a:t>
              </a:r>
              <a:r>
                <a:rPr lang="en-US" sz="1100" kern="100" dirty="0">
                  <a:effectLst/>
                  <a:latin typeface="Arial" panose="020B0604020202020204" pitchFamily="34" charset="0"/>
                  <a:ea typeface="Aptos" panose="020B0004020202020204" pitchFamily="34" charset="0"/>
                  <a:cs typeface="Arial" panose="020B0604020202020204" pitchFamily="34" charset="0"/>
                </a:rPr>
                <a:t> award, reflecting our leadership in delivering innovative, reliable benchmarks that support strategic investment decisions. In addition to producing over 500 Indices, HFR offers customized benchmarking  to serve as an independent gauge of nuanced investment strategies.</a:t>
              </a:r>
            </a:p>
            <a:p>
              <a:pPr marL="0" marR="0">
                <a:lnSpc>
                  <a:spcPct val="115000"/>
                </a:lnSpc>
                <a:spcAft>
                  <a:spcPts val="800"/>
                </a:spcAft>
                <a:buNone/>
              </a:pPr>
              <a:r>
                <a:rPr lang="en-US" sz="1100" kern="100" dirty="0">
                  <a:effectLst/>
                  <a:latin typeface="Arial" panose="020B0604020202020204" pitchFamily="34" charset="0"/>
                  <a:ea typeface="Aptos" panose="020B0004020202020204" pitchFamily="34" charset="0"/>
                  <a:cs typeface="Arial" panose="020B0604020202020204" pitchFamily="34" charset="0"/>
                </a:rPr>
                <a:t>HFR Indices are widely used to assess risk, underpin portfolio performance evaluation, and support fund marketing for major financial institutions and portfolio managers worldwide. </a:t>
              </a:r>
            </a:p>
            <a:p>
              <a:pPr marL="0" marR="0">
                <a:lnSpc>
                  <a:spcPct val="115000"/>
                </a:lnSpc>
                <a:spcAft>
                  <a:spcPts val="800"/>
                </a:spcAft>
                <a:buNone/>
              </a:pPr>
              <a:r>
                <a:rPr lang="en-US" sz="1100" kern="100" dirty="0">
                  <a:effectLst/>
                  <a:latin typeface="Arial" panose="020B0604020202020204" pitchFamily="34" charset="0"/>
                  <a:ea typeface="Aptos" panose="020B0004020202020204" pitchFamily="34" charset="0"/>
                  <a:cs typeface="Arial" panose="020B0604020202020204" pitchFamily="34" charset="0"/>
                </a:rPr>
                <a:t>Our indices are aligned with industry best practices and meet top regulatory standards: HFR Indices are IOSCO-compliant, investable, and ESMA-registered. HFR Indices also meet the CFA Institute's definition of a valid benchmark, ensuring that performance data is transparent and methodologies are clear. </a:t>
              </a:r>
            </a:p>
            <a:p>
              <a:pPr marL="0" marR="0">
                <a:lnSpc>
                  <a:spcPct val="115000"/>
                </a:lnSpc>
                <a:spcAft>
                  <a:spcPts val="800"/>
                </a:spcAft>
                <a:buNone/>
              </a:pPr>
              <a:r>
                <a:rPr lang="en-US" sz="1100" kern="100" dirty="0">
                  <a:effectLst/>
                  <a:latin typeface="Arial" panose="020B0604020202020204" pitchFamily="34" charset="0"/>
                  <a:ea typeface="Aptos" panose="020B0004020202020204" pitchFamily="34" charset="0"/>
                  <a:cs typeface="Arial" panose="020B0604020202020204" pitchFamily="34" charset="0"/>
                </a:rPr>
                <a:t>Our Indices are widely used in analytic modeling, client reporting, fund marketing materials, investor communications, and internal assessments. Index licenses are versatile and customized for individual client use cases.</a:t>
              </a:r>
            </a:p>
            <a:p>
              <a:pPr marL="0" marR="0">
                <a:lnSpc>
                  <a:spcPct val="115000"/>
                </a:lnSpc>
                <a:spcAft>
                  <a:spcPts val="800"/>
                </a:spcAft>
                <a:buNone/>
              </a:pPr>
              <a:r>
                <a:rPr lang="en-US" sz="1100" kern="100" dirty="0">
                  <a:effectLst/>
                  <a:latin typeface="Arial" panose="020B0604020202020204" pitchFamily="34" charset="0"/>
                  <a:ea typeface="Aptos" panose="020B0004020202020204" pitchFamily="34" charset="0"/>
                  <a:cs typeface="Arial" panose="020B0604020202020204" pitchFamily="34" charset="0"/>
                </a:rPr>
                <a:t>HFR continues to exemplify the institutional standard, empowering the global financial community with trusted data solutions for informed investment strategies. Learn more about our Indices and see recent performance at </a:t>
              </a:r>
              <a:r>
                <a:rPr lang="en-US" sz="1100" b="1" u="sng" kern="100" dirty="0">
                  <a:effectLst/>
                  <a:latin typeface="Arial" panose="020B0604020202020204" pitchFamily="34" charset="0"/>
                  <a:ea typeface="Aptos" panose="020B00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hfr.com/indices</a:t>
              </a:r>
              <a:r>
                <a:rPr lang="en-US" sz="1100" kern="100" dirty="0">
                  <a:effectLst/>
                  <a:latin typeface="Arial" panose="020B0604020202020204" pitchFamily="34" charset="0"/>
                  <a:ea typeface="Aptos" panose="020B0004020202020204" pitchFamily="34" charset="0"/>
                  <a:cs typeface="Arial" panose="020B0604020202020204" pitchFamily="34" charset="0"/>
                </a:rPr>
                <a:t>.</a:t>
              </a:r>
            </a:p>
          </p:txBody>
        </p:sp>
      </p:grpSp>
      <p:pic>
        <p:nvPicPr>
          <p:cNvPr id="15" name="Picture 14" descr="An orange and white rectangular object with white text&#10;&#10;AI-generated content may be incorrect.">
            <a:extLst>
              <a:ext uri="{FF2B5EF4-FFF2-40B4-BE49-F238E27FC236}">
                <a16:creationId xmlns:a16="http://schemas.microsoft.com/office/drawing/2014/main" id="{A4665F1E-3582-76F7-50F9-B7625DF044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1428" y="3344405"/>
            <a:ext cx="5729544" cy="2180895"/>
          </a:xfrm>
          <a:prstGeom prst="rect">
            <a:avLst/>
          </a:prstGeom>
        </p:spPr>
      </p:pic>
    </p:spTree>
    <p:extLst>
      <p:ext uri="{BB962C8B-B14F-4D97-AF65-F5344CB8AC3E}">
        <p14:creationId xmlns:p14="http://schemas.microsoft.com/office/powerpoint/2010/main" val="12516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8000A-D22A-C2E0-BE9E-4AC3F2268B29}"/>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E80663AA-FFF4-64E3-0E6C-0280A57D768E}"/>
              </a:ext>
            </a:extLst>
          </p:cNvPr>
          <p:cNvGrpSpPr/>
          <p:nvPr/>
        </p:nvGrpSpPr>
        <p:grpSpPr>
          <a:xfrm>
            <a:off x="409338" y="692668"/>
            <a:ext cx="7118513" cy="8906137"/>
            <a:chOff x="467729" y="5270082"/>
            <a:chExt cx="7744419" cy="9485364"/>
          </a:xfrm>
        </p:grpSpPr>
        <p:sp>
          <p:nvSpPr>
            <p:cNvPr id="16" name="TextBox 15">
              <a:extLst>
                <a:ext uri="{FF2B5EF4-FFF2-40B4-BE49-F238E27FC236}">
                  <a16:creationId xmlns:a16="http://schemas.microsoft.com/office/drawing/2014/main" id="{A387E73F-DB2D-6C1D-3755-5C3FBC21EDBF}"/>
                </a:ext>
              </a:extLst>
            </p:cNvPr>
            <p:cNvSpPr txBox="1"/>
            <p:nvPr/>
          </p:nvSpPr>
          <p:spPr>
            <a:xfrm>
              <a:off x="478346" y="5270082"/>
              <a:ext cx="7733801" cy="9485364"/>
            </a:xfrm>
            <a:prstGeom prst="rect">
              <a:avLst/>
            </a:prstGeom>
            <a:noFill/>
            <a:ln w="12700">
              <a:solidFill>
                <a:schemeClr val="bg1">
                  <a:lumMod val="95000"/>
                </a:schemeClr>
              </a:solidFill>
            </a:ln>
          </p:spPr>
          <p:txBody>
            <a:bodyPr wrap="square" rtlCol="0">
              <a:spAutoFit/>
            </a:bodyPr>
            <a:lstStyle/>
            <a:p>
              <a:endParaRPr lang="en-US" dirty="0"/>
            </a:p>
          </p:txBody>
        </p:sp>
        <p:grpSp>
          <p:nvGrpSpPr>
            <p:cNvPr id="18" name="Group 17">
              <a:extLst>
                <a:ext uri="{FF2B5EF4-FFF2-40B4-BE49-F238E27FC236}">
                  <a16:creationId xmlns:a16="http://schemas.microsoft.com/office/drawing/2014/main" id="{D4A5D4DE-379E-A4FB-50E4-A5CF5B25FA9B}"/>
                </a:ext>
              </a:extLst>
            </p:cNvPr>
            <p:cNvGrpSpPr/>
            <p:nvPr/>
          </p:nvGrpSpPr>
          <p:grpSpPr>
            <a:xfrm>
              <a:off x="467729" y="5275845"/>
              <a:ext cx="7744419" cy="9120835"/>
              <a:chOff x="467729" y="5093864"/>
              <a:chExt cx="7744419" cy="9120835"/>
            </a:xfrm>
          </p:grpSpPr>
          <p:sp>
            <p:nvSpPr>
              <p:cNvPr id="22" name="TextBox 21">
                <a:extLst>
                  <a:ext uri="{FF2B5EF4-FFF2-40B4-BE49-F238E27FC236}">
                    <a16:creationId xmlns:a16="http://schemas.microsoft.com/office/drawing/2014/main" id="{80A2890F-0601-5D3A-04F9-5570D11F9962}"/>
                  </a:ext>
                </a:extLst>
              </p:cNvPr>
              <p:cNvSpPr txBox="1"/>
              <p:nvPr/>
            </p:nvSpPr>
            <p:spPr>
              <a:xfrm>
                <a:off x="2521083" y="5989926"/>
                <a:ext cx="5691065" cy="8224773"/>
              </a:xfrm>
              <a:prstGeom prst="rect">
                <a:avLst/>
              </a:prstGeom>
              <a:noFill/>
            </p:spPr>
            <p:txBody>
              <a:bodyPr wrap="square" numCol="2" spcCol="182880" rtlCol="0">
                <a:spAutoFit/>
              </a:bodyPr>
              <a:lstStyle/>
              <a:p>
                <a:pPr>
                  <a:lnSpc>
                    <a:spcPct val="114000"/>
                  </a:lnSpc>
                </a:pPr>
                <a:r>
                  <a:rPr lang="en-US" sz="1050" i="1" dirty="0">
                    <a:latin typeface="Arial" panose="020B0604020202020204" pitchFamily="34" charset="0"/>
                    <a:cs typeface="Arial" panose="020B0604020202020204" pitchFamily="34" charset="0"/>
                  </a:rPr>
                  <a:t>by Chris Solarz</a:t>
                </a:r>
              </a:p>
              <a:p>
                <a:pPr>
                  <a:lnSpc>
                    <a:spcPct val="114000"/>
                  </a:lnSpc>
                </a:pPr>
                <a:endParaRPr lang="en-US" sz="1100" i="1"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After conducting due diligence on thousands of hedge funds over the past 20 years, I’ve been trained to be skeptical.  I’m skeptical of the repeatability of alpha, overconfident portfolio managers, underconfident portfolio managers, back-tested or non-audited track records, non LP-friendly fee structures, conflicts of interest, asset/liability liquidity mismatches, and cherry-picked benchmarks, to name a few. I was very skeptical when I first reviewed digital assets funds in 2017.</a:t>
                </a:r>
              </a:p>
              <a:p>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Despite all that, I couldn’t deny the outsized, uncorrelated returns. In the early days, crypto hedge funds generated triple-digit returns through simple cross-exchange arbitrage.  Bitcoin often traded at wildly different prices across exchanges, and the trade was to buy low on one and sell high on another. The real risk wasn’t the trade itself but whether the exchange would let you withdraw your capital.</a:t>
                </a:r>
              </a:p>
              <a:p>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It took years before I was convinced that blockchain technology was more than a casino but a cheaper, faster, and more transparent solution to our legacy systems.  My eureka moment arrived while running with a friend in Central Park, who explained the Fat Protocol Thesis. When I transitioned my role as an institutional hedge fund allocator to a digital assets CIO in 2022, I joked that I came for the arbitrage but stayed for the technology.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triple-digit heyday of Liquid Market Neutral strategies is over, but healthy double-digit returns remain.  More importantly, the range of trading strategies has expanded: funding rate trades between perpetual swaps and spot, statistical arbitrage mean reversion spreads, volatility harvesting with options, and a growing universe of DeFi lending, staking, and incentive programs.</a:t>
                </a:r>
              </a:p>
              <a:p>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Crypto still demands extreme skepticism. Operational due diligence is as important as investment due diligence, and custody, counterparty risk, exchange risk, smart contract risks, and liquidity management are of paramount importance.  Just as critical is diligence on the managers themselves to identify trustworthy partners that combine integrity and discipline.</a:t>
                </a:r>
              </a:p>
              <a:p>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Ironically, many institutional allocators use skepticism as an excuse for inaction.  But you don’t need to believe that Bitcoin and Ethereum are “going to the moon” to see the alpha opportunity.  A cottage industry of liquid, alpha-rich delta-neutral trading strategies has emerged, and the inefficiencies that birthed traditional hedge funds in the 1990s are alive and well in digital assets today.</a:t>
                </a:r>
              </a:p>
              <a:p>
                <a:pPr>
                  <a:lnSpc>
                    <a:spcPct val="114000"/>
                  </a:lnSpc>
                </a:pPr>
                <a:endParaRPr lang="en-US" sz="1050" dirty="0">
                  <a:latin typeface="Arial" panose="020B0604020202020204" pitchFamily="34" charset="0"/>
                  <a:cs typeface="Arial" panose="020B0604020202020204" pitchFamily="34" charset="0"/>
                </a:endParaRPr>
              </a:p>
              <a:p>
                <a:pPr>
                  <a:lnSpc>
                    <a:spcPct val="114000"/>
                  </a:lnSpc>
                </a:pPr>
                <a:r>
                  <a:rPr lang="en-US" sz="1000" i="1" dirty="0">
                    <a:latin typeface="Arial" panose="020B0604020202020204" pitchFamily="34" charset="0"/>
                    <a:cs typeface="Arial" panose="020B0604020202020204" pitchFamily="34" charset="0"/>
                  </a:rPr>
                  <a:t>Chris Solarz, CFA, CPA, CAIA is the CIO of Amitis Capital Digital Assets, a digital assets fund of funds.  He welcomes comments and questions at csolarz@amitiscapital.com. All opinions expressed are the author’s own and do not constitute investment advice.</a:t>
                </a:r>
                <a:endParaRPr lang="en-US" sz="5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598B580-64FB-5E99-EE86-A5FEE1F0C670}"/>
                  </a:ext>
                </a:extLst>
              </p:cNvPr>
              <p:cNvSpPr txBox="1"/>
              <p:nvPr/>
            </p:nvSpPr>
            <p:spPr>
              <a:xfrm>
                <a:off x="478346" y="5093864"/>
                <a:ext cx="7733801" cy="768183"/>
              </a:xfrm>
              <a:prstGeom prst="rect">
                <a:avLst/>
              </a:prstGeom>
              <a:noFill/>
            </p:spPr>
            <p:txBody>
              <a:bodyPr wrap="square" lIns="91440" tIns="45720" rIns="91440" bIns="45720" rtlCol="0" anchor="t">
                <a:spAutoFit/>
              </a:bodyPr>
              <a:lstStyle/>
              <a:p>
                <a:pPr defTabSz="777240">
                  <a:spcAft>
                    <a:spcPts val="600"/>
                  </a:spcAft>
                  <a:buSzPct val="50000"/>
                  <a:defRPr/>
                </a:pPr>
                <a:r>
                  <a:rPr lang="en-US" sz="2000" dirty="0">
                    <a:solidFill>
                      <a:srgbClr val="2D3151"/>
                    </a:solidFill>
                    <a:latin typeface="Georgia" panose="02040502050405020303" pitchFamily="18" charset="0"/>
                    <a:cs typeface="Arial" panose="020B0604020202020204" pitchFamily="34" charset="0"/>
                  </a:rPr>
                  <a:t>Opinion: </a:t>
                </a:r>
                <a:r>
                  <a:rPr lang="en-US" sz="2000" dirty="0">
                    <a:solidFill>
                      <a:srgbClr val="2D3151"/>
                    </a:solidFill>
                    <a:latin typeface="Georgia" panose="02040502050405020303" pitchFamily="18" charset="0"/>
                  </a:rPr>
                  <a:t>I Came for the Arbitrage but Stayed for the Technology</a:t>
                </a:r>
                <a:endParaRPr lang="en-US" sz="2000" dirty="0">
                  <a:solidFill>
                    <a:srgbClr val="2D3151"/>
                  </a:solidFill>
                  <a:latin typeface="Georgia" panose="02040502050405020303" pitchFamily="18" charset="0"/>
                  <a:cs typeface="Arial" panose="020B0604020202020204" pitchFamily="34" charset="0"/>
                </a:endParaRPr>
              </a:p>
            </p:txBody>
          </p:sp>
          <p:sp>
            <p:nvSpPr>
              <p:cNvPr id="25" name="TextBox 24">
                <a:extLst>
                  <a:ext uri="{FF2B5EF4-FFF2-40B4-BE49-F238E27FC236}">
                    <a16:creationId xmlns:a16="http://schemas.microsoft.com/office/drawing/2014/main" id="{FEB224E9-B04E-4762-9A0E-22DCDCD350AA}"/>
                  </a:ext>
                </a:extLst>
              </p:cNvPr>
              <p:cNvSpPr txBox="1"/>
              <p:nvPr/>
            </p:nvSpPr>
            <p:spPr>
              <a:xfrm>
                <a:off x="557524" y="8407766"/>
                <a:ext cx="1621966" cy="2538343"/>
              </a:xfrm>
              <a:prstGeom prst="rect">
                <a:avLst/>
              </a:prstGeom>
              <a:noFill/>
            </p:spPr>
            <p:txBody>
              <a:bodyPr wrap="square">
                <a:spAutoFit/>
              </a:bodyPr>
              <a:lstStyle/>
              <a:p>
                <a:r>
                  <a:rPr lang="en-US" sz="1200" i="1" dirty="0">
                    <a:latin typeface="Arial" panose="020B0604020202020204" pitchFamily="34" charset="0"/>
                    <a:cs typeface="Arial" panose="020B0604020202020204" pitchFamily="34" charset="0"/>
                  </a:rPr>
                  <a:t>“A cottage industry of liquid, alpha-rich delta-neutral trading strategies has emerged, and the inefficiencies that birthed traditional hedge funds in the 1990s are alive and well in digital assets today.</a:t>
                </a:r>
                <a:r>
                  <a:rPr lang="en-US" sz="1400" i="1" dirty="0">
                    <a:latin typeface="Arial" panose="020B0604020202020204" pitchFamily="34" charset="0"/>
                    <a:cs typeface="Arial" panose="020B0604020202020204" pitchFamily="34" charset="0"/>
                  </a:rPr>
                  <a:t>”</a:t>
                </a:r>
              </a:p>
            </p:txBody>
          </p:sp>
          <p:sp>
            <p:nvSpPr>
              <p:cNvPr id="28" name="TextBox 27">
                <a:extLst>
                  <a:ext uri="{FF2B5EF4-FFF2-40B4-BE49-F238E27FC236}">
                    <a16:creationId xmlns:a16="http://schemas.microsoft.com/office/drawing/2014/main" id="{BB6DEC87-7445-49B6-B30A-17DD9053A1CD}"/>
                  </a:ext>
                </a:extLst>
              </p:cNvPr>
              <p:cNvSpPr txBox="1"/>
              <p:nvPr/>
            </p:nvSpPr>
            <p:spPr>
              <a:xfrm>
                <a:off x="467729" y="7980129"/>
                <a:ext cx="1717635" cy="283893"/>
              </a:xfrm>
              <a:prstGeom prst="rect">
                <a:avLst/>
              </a:prstGeom>
              <a:noFill/>
            </p:spPr>
            <p:txBody>
              <a:bodyPr wrap="square" rtlCol="0">
                <a:spAutoFit/>
              </a:bodyPr>
              <a:lstStyle/>
              <a:p>
                <a:r>
                  <a:rPr lang="en-US" sz="1100" i="1" dirty="0">
                    <a:solidFill>
                      <a:srgbClr val="323232"/>
                    </a:solidFill>
                    <a:latin typeface="Arial" panose="020B0604020202020204" pitchFamily="34" charset="0"/>
                    <a:cs typeface="Arial" panose="020B0604020202020204" pitchFamily="34" charset="0"/>
                  </a:rPr>
                  <a:t>Chris Solarz</a:t>
                </a:r>
              </a:p>
            </p:txBody>
          </p:sp>
          <p:cxnSp>
            <p:nvCxnSpPr>
              <p:cNvPr id="30" name="Straight Connector 29">
                <a:extLst>
                  <a:ext uri="{FF2B5EF4-FFF2-40B4-BE49-F238E27FC236}">
                    <a16:creationId xmlns:a16="http://schemas.microsoft.com/office/drawing/2014/main" id="{BC684AB9-39CB-B301-C7B2-FFE00BA359E8}"/>
                  </a:ext>
                </a:extLst>
              </p:cNvPr>
              <p:cNvCxnSpPr>
                <a:cxnSpLocks/>
              </p:cNvCxnSpPr>
              <p:nvPr/>
            </p:nvCxnSpPr>
            <p:spPr>
              <a:xfrm>
                <a:off x="557524" y="8484525"/>
                <a:ext cx="0" cy="2384463"/>
              </a:xfrm>
              <a:prstGeom prst="line">
                <a:avLst/>
              </a:prstGeom>
              <a:ln w="1905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grpSp>
      </p:grpSp>
      <p:sp>
        <p:nvSpPr>
          <p:cNvPr id="29" name="TextBox 28">
            <a:extLst>
              <a:ext uri="{FF2B5EF4-FFF2-40B4-BE49-F238E27FC236}">
                <a16:creationId xmlns:a16="http://schemas.microsoft.com/office/drawing/2014/main" id="{15C38037-AF77-F43D-F345-87A8C19BD494}"/>
              </a:ext>
            </a:extLst>
          </p:cNvPr>
          <p:cNvSpPr txBox="1"/>
          <p:nvPr/>
        </p:nvSpPr>
        <p:spPr>
          <a:xfrm>
            <a:off x="5082588" y="332984"/>
            <a:ext cx="3258221" cy="246221"/>
          </a:xfrm>
          <a:prstGeom prst="rect">
            <a:avLst/>
          </a:prstGeom>
          <a:noFill/>
        </p:spPr>
        <p:txBody>
          <a:bodyPr wrap="square" rtlCol="0">
            <a:spAutoFit/>
          </a:bodyPr>
          <a:lstStyle/>
          <a:p>
            <a:r>
              <a:rPr lang="en-US" sz="1000" dirty="0">
                <a:solidFill>
                  <a:srgbClr val="323232"/>
                </a:solidFill>
                <a:latin typeface="Arial" panose="020B0604020202020204" pitchFamily="34" charset="0"/>
                <a:cs typeface="Arial" panose="020B0604020202020204" pitchFamily="34" charset="0"/>
              </a:rPr>
              <a:t>2025 HFR MEDIA. All rights reserved. </a:t>
            </a:r>
          </a:p>
        </p:txBody>
      </p:sp>
      <p:cxnSp>
        <p:nvCxnSpPr>
          <p:cNvPr id="19" name="Straight Connector 18">
            <a:extLst>
              <a:ext uri="{FF2B5EF4-FFF2-40B4-BE49-F238E27FC236}">
                <a16:creationId xmlns:a16="http://schemas.microsoft.com/office/drawing/2014/main" id="{005C21C6-362F-A72C-CA28-6AF7D8C9B53A}"/>
              </a:ext>
            </a:extLst>
          </p:cNvPr>
          <p:cNvCxnSpPr>
            <a:cxnSpLocks/>
          </p:cNvCxnSpPr>
          <p:nvPr/>
        </p:nvCxnSpPr>
        <p:spPr>
          <a:xfrm flipV="1">
            <a:off x="419100" y="327904"/>
            <a:ext cx="7010400" cy="17006"/>
          </a:xfrm>
          <a:prstGeom prst="line">
            <a:avLst/>
          </a:prstGeom>
          <a:ln w="317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ECFDA63-51D9-810F-5031-8BE31A3EFCBE}"/>
              </a:ext>
            </a:extLst>
          </p:cNvPr>
          <p:cNvCxnSpPr>
            <a:cxnSpLocks/>
          </p:cNvCxnSpPr>
          <p:nvPr/>
        </p:nvCxnSpPr>
        <p:spPr>
          <a:xfrm>
            <a:off x="419100" y="556665"/>
            <a:ext cx="7010400" cy="2254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6D77BD3-1B2E-D0BB-DC3A-42D6854A4650}"/>
              </a:ext>
            </a:extLst>
          </p:cNvPr>
          <p:cNvCxnSpPr>
            <a:cxnSpLocks/>
          </p:cNvCxnSpPr>
          <p:nvPr/>
        </p:nvCxnSpPr>
        <p:spPr>
          <a:xfrm>
            <a:off x="959541" y="344910"/>
            <a:ext cx="0" cy="217202"/>
          </a:xfrm>
          <a:prstGeom prst="line">
            <a:avLst/>
          </a:prstGeom>
          <a:ln w="317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A9538A82-9741-6781-E571-4939D8E699F8}"/>
              </a:ext>
            </a:extLst>
          </p:cNvPr>
          <p:cNvSpPr txBox="1"/>
          <p:nvPr/>
        </p:nvSpPr>
        <p:spPr>
          <a:xfrm>
            <a:off x="624711" y="327904"/>
            <a:ext cx="249684" cy="261610"/>
          </a:xfrm>
          <a:prstGeom prst="rect">
            <a:avLst/>
          </a:prstGeom>
          <a:noFill/>
        </p:spPr>
        <p:txBody>
          <a:bodyPr wrap="square" rtlCol="0">
            <a:spAutoFit/>
          </a:bodyPr>
          <a:lstStyle/>
          <a:p>
            <a:r>
              <a:rPr lang="en-US" sz="1100" dirty="0">
                <a:solidFill>
                  <a:srgbClr val="323232"/>
                </a:solidFill>
                <a:latin typeface="Arial" panose="020B0604020202020204" pitchFamily="34" charset="0"/>
                <a:cs typeface="Arial" panose="020B0604020202020204" pitchFamily="34" charset="0"/>
              </a:rPr>
              <a:t>2</a:t>
            </a:r>
          </a:p>
        </p:txBody>
      </p:sp>
      <p:sp>
        <p:nvSpPr>
          <p:cNvPr id="38" name="TextBox 37">
            <a:extLst>
              <a:ext uri="{FF2B5EF4-FFF2-40B4-BE49-F238E27FC236}">
                <a16:creationId xmlns:a16="http://schemas.microsoft.com/office/drawing/2014/main" id="{E7148FE5-864E-BEBC-6812-38D9F296ECC4}"/>
              </a:ext>
            </a:extLst>
          </p:cNvPr>
          <p:cNvSpPr txBox="1"/>
          <p:nvPr/>
        </p:nvSpPr>
        <p:spPr>
          <a:xfrm>
            <a:off x="918738" y="337173"/>
            <a:ext cx="3258221" cy="246221"/>
          </a:xfrm>
          <a:prstGeom prst="rect">
            <a:avLst/>
          </a:prstGeom>
          <a:noFill/>
        </p:spPr>
        <p:txBody>
          <a:bodyPr wrap="square" rtlCol="0">
            <a:spAutoFit/>
          </a:bodyPr>
          <a:lstStyle/>
          <a:p>
            <a:r>
              <a:rPr lang="en-US" sz="1000" dirty="0">
                <a:solidFill>
                  <a:srgbClr val="323232"/>
                </a:solidFill>
                <a:latin typeface="Arial" panose="020B0604020202020204" pitchFamily="34" charset="0"/>
                <a:cs typeface="Arial" panose="020B0604020202020204" pitchFamily="34" charset="0"/>
              </a:rPr>
              <a:t>HFR Newsletter September/October 2025</a:t>
            </a:r>
          </a:p>
        </p:txBody>
      </p:sp>
      <p:sp>
        <p:nvSpPr>
          <p:cNvPr id="15" name="TextBox 14">
            <a:extLst>
              <a:ext uri="{FF2B5EF4-FFF2-40B4-BE49-F238E27FC236}">
                <a16:creationId xmlns:a16="http://schemas.microsoft.com/office/drawing/2014/main" id="{661ADB59-A278-47BF-C755-93DA08C25DAB}"/>
              </a:ext>
            </a:extLst>
          </p:cNvPr>
          <p:cNvSpPr txBox="1"/>
          <p:nvPr/>
        </p:nvSpPr>
        <p:spPr>
          <a:xfrm>
            <a:off x="5613116" y="9667799"/>
            <a:ext cx="1914735" cy="215444"/>
          </a:xfrm>
          <a:prstGeom prst="rect">
            <a:avLst/>
          </a:prstGeom>
          <a:noFill/>
        </p:spPr>
        <p:txBody>
          <a:bodyPr wrap="square" lIns="91440" tIns="45720" rIns="91440" bIns="45720" anchor="t">
            <a:spAutoFit/>
          </a:bodyPr>
          <a:lstStyle/>
          <a:p>
            <a:pPr>
              <a:lnSpc>
                <a:spcPct val="80000"/>
              </a:lnSpc>
              <a:spcAft>
                <a:spcPts val="900"/>
              </a:spcAft>
            </a:pPr>
            <a:r>
              <a:rPr lang="en-US" sz="1000" u="sng" dirty="0">
                <a:solidFill>
                  <a:srgbClr val="32323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Read last month’s newsletter</a:t>
            </a:r>
            <a:endParaRPr lang="en-US" sz="1000" u="sng" dirty="0">
              <a:solidFill>
                <a:srgbClr val="323232"/>
              </a:solidFill>
              <a:latin typeface="Arial" panose="020B0604020202020204" pitchFamily="34" charset="0"/>
              <a:cs typeface="Arial" panose="020B0604020202020204" pitchFamily="34" charset="0"/>
            </a:endParaRPr>
          </a:p>
        </p:txBody>
      </p:sp>
      <p:pic>
        <p:nvPicPr>
          <p:cNvPr id="5" name="Picture 4" descr="A person in a suit with his arms crossed&#10;&#10;AI-generated content may be incorrect.">
            <a:extLst>
              <a:ext uri="{FF2B5EF4-FFF2-40B4-BE49-F238E27FC236}">
                <a16:creationId xmlns:a16="http://schemas.microsoft.com/office/drawing/2014/main" id="{9AA717A8-700F-D5E8-F26A-A504AC49B753}"/>
              </a:ext>
            </a:extLst>
          </p:cNvPr>
          <p:cNvPicPr>
            <a:picLocks noChangeAspect="1"/>
          </p:cNvPicPr>
          <p:nvPr/>
        </p:nvPicPr>
        <p:blipFill>
          <a:blip r:embed="rId3">
            <a:extLst>
              <a:ext uri="{28A0092B-C50C-407E-A947-70E740481C1C}">
                <a14:useLocalDpi xmlns:a14="http://schemas.microsoft.com/office/drawing/2010/main" val="0"/>
              </a:ext>
            </a:extLst>
          </a:blip>
          <a:srcRect l="11786" t="2437" r="15598" b="34706"/>
          <a:stretch>
            <a:fillRect/>
          </a:stretch>
        </p:blipFill>
        <p:spPr>
          <a:xfrm>
            <a:off x="493968" y="1509278"/>
            <a:ext cx="1701921" cy="1841499"/>
          </a:xfrm>
          <a:prstGeom prst="rect">
            <a:avLst/>
          </a:prstGeom>
        </p:spPr>
      </p:pic>
      <p:pic>
        <p:nvPicPr>
          <p:cNvPr id="7" name="Picture 6" descr="A screenshot of a blue screen&#10;&#10;AI-generated content may be incorrect.">
            <a:extLst>
              <a:ext uri="{FF2B5EF4-FFF2-40B4-BE49-F238E27FC236}">
                <a16:creationId xmlns:a16="http://schemas.microsoft.com/office/drawing/2014/main" id="{2CCCB5EC-0E43-7F98-7006-A5E41816E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47" y="6255574"/>
            <a:ext cx="1701920" cy="3282274"/>
          </a:xfrm>
          <a:prstGeom prst="rect">
            <a:avLst/>
          </a:prstGeom>
        </p:spPr>
      </p:pic>
    </p:spTree>
    <p:extLst>
      <p:ext uri="{BB962C8B-B14F-4D97-AF65-F5344CB8AC3E}">
        <p14:creationId xmlns:p14="http://schemas.microsoft.com/office/powerpoint/2010/main" val="135771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C71933-0463-C732-0584-1AF6C4062419}"/>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6122408F-9593-F987-E006-E0C1577DFDA4}"/>
              </a:ext>
            </a:extLst>
          </p:cNvPr>
          <p:cNvCxnSpPr>
            <a:cxnSpLocks/>
          </p:cNvCxnSpPr>
          <p:nvPr/>
        </p:nvCxnSpPr>
        <p:spPr>
          <a:xfrm>
            <a:off x="457201" y="344910"/>
            <a:ext cx="6857999" cy="0"/>
          </a:xfrm>
          <a:prstGeom prst="line">
            <a:avLst/>
          </a:prstGeom>
          <a:ln w="317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88D29AC-F567-6923-ADB3-09C1B019BC95}"/>
              </a:ext>
            </a:extLst>
          </p:cNvPr>
          <p:cNvCxnSpPr>
            <a:cxnSpLocks/>
          </p:cNvCxnSpPr>
          <p:nvPr/>
        </p:nvCxnSpPr>
        <p:spPr>
          <a:xfrm>
            <a:off x="457201" y="562112"/>
            <a:ext cx="6857999" cy="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2E9EDD2-1E5F-8893-13E8-12F562A14279}"/>
              </a:ext>
            </a:extLst>
          </p:cNvPr>
          <p:cNvCxnSpPr>
            <a:cxnSpLocks/>
          </p:cNvCxnSpPr>
          <p:nvPr/>
        </p:nvCxnSpPr>
        <p:spPr>
          <a:xfrm>
            <a:off x="959541" y="344910"/>
            <a:ext cx="0" cy="217202"/>
          </a:xfrm>
          <a:prstGeom prst="line">
            <a:avLst/>
          </a:prstGeom>
          <a:ln w="3175">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05C79FBC-C41F-475F-E7B2-AC6841434602}"/>
              </a:ext>
            </a:extLst>
          </p:cNvPr>
          <p:cNvSpPr txBox="1"/>
          <p:nvPr/>
        </p:nvSpPr>
        <p:spPr>
          <a:xfrm>
            <a:off x="624711" y="327904"/>
            <a:ext cx="249684" cy="261610"/>
          </a:xfrm>
          <a:prstGeom prst="rect">
            <a:avLst/>
          </a:prstGeom>
          <a:noFill/>
        </p:spPr>
        <p:txBody>
          <a:bodyPr wrap="square" rtlCol="0">
            <a:spAutoFit/>
          </a:bodyPr>
          <a:lstStyle/>
          <a:p>
            <a:r>
              <a:rPr lang="en-US" sz="1100" dirty="0">
                <a:solidFill>
                  <a:srgbClr val="323232"/>
                </a:solidFill>
                <a:latin typeface="Arial" panose="020B0604020202020204" pitchFamily="34" charset="0"/>
                <a:cs typeface="Arial" panose="020B0604020202020204" pitchFamily="34" charset="0"/>
              </a:rPr>
              <a:t>3</a:t>
            </a:r>
          </a:p>
        </p:txBody>
      </p:sp>
      <p:sp>
        <p:nvSpPr>
          <p:cNvPr id="38" name="TextBox 37">
            <a:extLst>
              <a:ext uri="{FF2B5EF4-FFF2-40B4-BE49-F238E27FC236}">
                <a16:creationId xmlns:a16="http://schemas.microsoft.com/office/drawing/2014/main" id="{10003F8D-2468-CB74-729A-8C01EDC523D6}"/>
              </a:ext>
            </a:extLst>
          </p:cNvPr>
          <p:cNvSpPr txBox="1"/>
          <p:nvPr/>
        </p:nvSpPr>
        <p:spPr>
          <a:xfrm>
            <a:off x="944138" y="337173"/>
            <a:ext cx="3258221" cy="246221"/>
          </a:xfrm>
          <a:prstGeom prst="rect">
            <a:avLst/>
          </a:prstGeom>
          <a:noFill/>
        </p:spPr>
        <p:txBody>
          <a:bodyPr wrap="square" rtlCol="0">
            <a:spAutoFit/>
          </a:bodyPr>
          <a:lstStyle/>
          <a:p>
            <a:r>
              <a:rPr lang="en-US" sz="1000" dirty="0">
                <a:solidFill>
                  <a:srgbClr val="323232"/>
                </a:solidFill>
                <a:latin typeface="Arial" panose="020B0604020202020204" pitchFamily="34" charset="0"/>
                <a:cs typeface="Arial" panose="020B0604020202020204" pitchFamily="34" charset="0"/>
              </a:rPr>
              <a:t>HFR Newsletter September/October 2025</a:t>
            </a:r>
          </a:p>
        </p:txBody>
      </p:sp>
      <p:sp>
        <p:nvSpPr>
          <p:cNvPr id="29" name="TextBox 28">
            <a:extLst>
              <a:ext uri="{FF2B5EF4-FFF2-40B4-BE49-F238E27FC236}">
                <a16:creationId xmlns:a16="http://schemas.microsoft.com/office/drawing/2014/main" id="{AC71CE6D-22FE-0FC0-1882-6593AF5E66DF}"/>
              </a:ext>
            </a:extLst>
          </p:cNvPr>
          <p:cNvSpPr txBox="1"/>
          <p:nvPr/>
        </p:nvSpPr>
        <p:spPr>
          <a:xfrm>
            <a:off x="5082588" y="332984"/>
            <a:ext cx="3258221" cy="246221"/>
          </a:xfrm>
          <a:prstGeom prst="rect">
            <a:avLst/>
          </a:prstGeom>
          <a:noFill/>
        </p:spPr>
        <p:txBody>
          <a:bodyPr wrap="square" rtlCol="0">
            <a:spAutoFit/>
          </a:bodyPr>
          <a:lstStyle/>
          <a:p>
            <a:r>
              <a:rPr lang="en-US" sz="1000" dirty="0">
                <a:solidFill>
                  <a:srgbClr val="323232"/>
                </a:solidFill>
                <a:latin typeface="Arial" panose="020B0604020202020204" pitchFamily="34" charset="0"/>
                <a:cs typeface="Arial" panose="020B0604020202020204" pitchFamily="34" charset="0"/>
              </a:rPr>
              <a:t>2025 HFR MEDIA. All rights reserved. </a:t>
            </a:r>
          </a:p>
        </p:txBody>
      </p:sp>
      <p:sp>
        <p:nvSpPr>
          <p:cNvPr id="14" name="TextBox 13">
            <a:extLst>
              <a:ext uri="{FF2B5EF4-FFF2-40B4-BE49-F238E27FC236}">
                <a16:creationId xmlns:a16="http://schemas.microsoft.com/office/drawing/2014/main" id="{C2F02183-9F2E-D0FE-3423-0DD8176C9230}"/>
              </a:ext>
            </a:extLst>
          </p:cNvPr>
          <p:cNvSpPr txBox="1"/>
          <p:nvPr/>
        </p:nvSpPr>
        <p:spPr>
          <a:xfrm>
            <a:off x="5613116" y="9654045"/>
            <a:ext cx="1876113" cy="215444"/>
          </a:xfrm>
          <a:prstGeom prst="rect">
            <a:avLst/>
          </a:prstGeom>
          <a:noFill/>
        </p:spPr>
        <p:txBody>
          <a:bodyPr wrap="square" lIns="91440" tIns="45720" rIns="91440" bIns="45720" anchor="t">
            <a:spAutoFit/>
          </a:bodyPr>
          <a:lstStyle/>
          <a:p>
            <a:pPr>
              <a:lnSpc>
                <a:spcPct val="80000"/>
              </a:lnSpc>
              <a:spcAft>
                <a:spcPts val="900"/>
              </a:spcAft>
            </a:pPr>
            <a:r>
              <a:rPr lang="en-US" sz="1000"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Read last month’s newsletter</a:t>
            </a:r>
            <a:endParaRPr lang="en-US" sz="1000" u="sng"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7D947034-D6E5-03E6-0ABE-412815C99DDA}"/>
              </a:ext>
            </a:extLst>
          </p:cNvPr>
          <p:cNvGrpSpPr/>
          <p:nvPr/>
        </p:nvGrpSpPr>
        <p:grpSpPr>
          <a:xfrm>
            <a:off x="457152" y="775349"/>
            <a:ext cx="6875256" cy="5379308"/>
            <a:chOff x="457151" y="737250"/>
            <a:chExt cx="6939100" cy="6911501"/>
          </a:xfrm>
        </p:grpSpPr>
        <p:sp>
          <p:nvSpPr>
            <p:cNvPr id="12" name="TextBox 11">
              <a:extLst>
                <a:ext uri="{FF2B5EF4-FFF2-40B4-BE49-F238E27FC236}">
                  <a16:creationId xmlns:a16="http://schemas.microsoft.com/office/drawing/2014/main" id="{3199BEEF-6D08-54A2-8609-B74EEA0BA6F2}"/>
                </a:ext>
              </a:extLst>
            </p:cNvPr>
            <p:cNvSpPr txBox="1"/>
            <p:nvPr/>
          </p:nvSpPr>
          <p:spPr>
            <a:xfrm>
              <a:off x="464907" y="1186089"/>
              <a:ext cx="6931344" cy="6462662"/>
            </a:xfrm>
            <a:prstGeom prst="rect">
              <a:avLst/>
            </a:prstGeom>
            <a:noFill/>
          </p:spPr>
          <p:txBody>
            <a:bodyPr wrap="square" numCol="3" spcCol="91440" rtlCol="0">
              <a:spAutoFit/>
            </a:bodyPr>
            <a:lstStyle/>
            <a:p>
              <a:endParaRPr lang="en-US" sz="700" i="1" dirty="0">
                <a:latin typeface="Arial" panose="020B0604020202020204" pitchFamily="34" charset="0"/>
                <a:cs typeface="Arial" panose="020B0604020202020204" pitchFamily="34" charset="0"/>
              </a:endParaRPr>
            </a:p>
            <a:p>
              <a:r>
                <a:rPr lang="en-US" sz="1100" i="1" dirty="0">
                  <a:latin typeface="Arial" panose="020B0604020202020204" pitchFamily="34" charset="0"/>
                  <a:cs typeface="Arial" panose="020B0604020202020204" pitchFamily="34" charset="0"/>
                </a:rPr>
                <a:t>By Dr. S. Aneeqa Aqeel</a:t>
              </a:r>
            </a:p>
            <a:p>
              <a:endParaRPr lang="en-US" sz="7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In 2019, the Communist Party of China called a Politburo study session to investigate blockchain technology. China’s President Xi Jinping declared blockchain a foundational building block for innovation and Chinese economic growth. As China wraps up its 14</a:t>
              </a:r>
              <a:r>
                <a:rPr lang="en-US" sz="1100" baseline="30000" dirty="0">
                  <a:latin typeface="Arial" panose="020B0604020202020204" pitchFamily="34" charset="0"/>
                  <a:cs typeface="Arial" panose="020B0604020202020204" pitchFamily="34" charset="0"/>
                </a:rPr>
                <a:t>th</a:t>
              </a:r>
              <a:r>
                <a:rPr lang="en-US" sz="1100" dirty="0">
                  <a:latin typeface="Arial" panose="020B0604020202020204" pitchFamily="34" charset="0"/>
                  <a:cs typeface="Arial" panose="020B0604020202020204" pitchFamily="34" charset="0"/>
                </a:rPr>
                <a:t> five-year economic plan in 2025, Chinese companies boast the greatest number of blockchain patents across the globe, propelled by the strategic goals set by top leadership. </a:t>
              </a:r>
            </a:p>
            <a:p>
              <a:endParaRPr lang="en-US" sz="9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You may recall China’s precocious lead in cryptocurrency mining and its famous mining farms. Only specialists kept tabs on the subsequent ban of all crypto activities in 2013. Under established property law, Chinese courts still allow individuals to own crypto but forbid its use or trade inside China. Institutions, meanwhile, are barred from engaging with crypto altogether. Even though China eschews its primacy application in cryptocurrency, blockchain is powering China’s e-commerce platforms. Large, well-established companies like Alibaba and Ant Finance, as well as small no-name enterprises have all developed their own versions of blockchain and associated applications.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 U.S. Genius Act passed into law in July of this year has opened the door to a new type of digital currency, one that is fortified by a U.S. peg of sorts. While the rest of the world has scrambled to develop an immediate response, China’s reaction has been one of caution both internally and externally. Most importantly, China does not see U.S. stablecoins as a desirable asset to hold, as compared to say dollar-fortified commercial paper. Its primary concern remains with not diluting state authority and visibility over financial flows.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This is not to say that their curiosity is not piqued: China has launched a controlled ‘offshore’ stablecoin experiment in Hong Kong, as there is local appetite for a renminbi-backed stablecoin.  </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These insights and a lot more detail can be gleaned from my conversation with Dr. Zongyuan Zoe Liu of the Council of Foreign Relations on the HFR Podcast. We discuss China’s digital economy, its financial system, political structures, and the expansion of its sovereign wealth fund. A foremost expert in her field, and advisor to the U.S. government, Dr. Liu’s wealth of knowledge is clear and deeply informative. Click for the </a:t>
              </a:r>
              <a:r>
                <a:rPr lang="en-US"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HFR Podcast Part 1 episode </a:t>
              </a:r>
              <a:r>
                <a:rPr lang="en-US" sz="1100" dirty="0">
                  <a:latin typeface="Arial" panose="020B0604020202020204" pitchFamily="34" charset="0"/>
                  <a:cs typeface="Arial" panose="020B0604020202020204" pitchFamily="34" charset="0"/>
                </a:rPr>
                <a:t>and stay tuned for Part 2 coming up next month! </a:t>
              </a:r>
            </a:p>
            <a:p>
              <a:endParaRPr lang="en-US" sz="1100" dirty="0">
                <a:latin typeface="Arial" panose="020B0604020202020204" pitchFamily="34" charset="0"/>
                <a:cs typeface="Arial" panose="020B0604020202020204" pitchFamily="34" charset="0"/>
              </a:endParaRPr>
            </a:p>
            <a:p>
              <a:pPr marL="0" marR="0">
                <a:lnSpc>
                  <a:spcPct val="107000"/>
                </a:lnSpc>
                <a:spcAft>
                  <a:spcPts val="800"/>
                </a:spcAft>
              </a:pPr>
              <a:r>
                <a:rPr lang="en-US" sz="1100" kern="100" dirty="0">
                  <a:latin typeface="Arial" panose="020B0604020202020204" pitchFamily="34" charset="0"/>
                  <a:ea typeface="Aptos" panose="020B0004020202020204" pitchFamily="34" charset="0"/>
                  <a:cs typeface="Arial" panose="020B0604020202020204" pitchFamily="34" charset="0"/>
                </a:rPr>
                <a:t>You can find all episodes of the </a:t>
              </a:r>
              <a:r>
                <a:rPr lang="en-US" sz="1100" kern="100" dirty="0">
                  <a:latin typeface="Arial" panose="020B0604020202020204" pitchFamily="34" charset="0"/>
                  <a:ea typeface="Aptos" panose="020B00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HFR Podcast from our website, </a:t>
              </a:r>
              <a:r>
                <a:rPr lang="en-US" sz="1100" kern="100" dirty="0">
                  <a:latin typeface="Arial" panose="020B0604020202020204" pitchFamily="34" charset="0"/>
                  <a:ea typeface="Aptos" panose="020B0004020202020204" pitchFamily="34" charset="0"/>
                  <a:cs typeface="Arial" panose="020B0604020202020204" pitchFamily="34" charset="0"/>
                </a:rPr>
                <a:t>and on our YouTube and Spotify channels. Please reach out to </a:t>
              </a:r>
              <a:r>
                <a:rPr lang="en-US" sz="1100" kern="100" dirty="0">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hfrmedia@hfr.com</a:t>
              </a:r>
              <a:r>
                <a:rPr lang="en-US" sz="1100" kern="100" dirty="0">
                  <a:latin typeface="Arial" panose="020B0604020202020204" pitchFamily="34" charset="0"/>
                  <a:ea typeface="Aptos" panose="020B0004020202020204" pitchFamily="34" charset="0"/>
                  <a:cs typeface="Arial" panose="020B0604020202020204" pitchFamily="34" charset="0"/>
                </a:rPr>
                <a:t> with questions. </a:t>
              </a:r>
              <a:endParaRPr lang="en-US" sz="11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F73FA05-DECF-8433-6E6C-58A52B76441F}"/>
                </a:ext>
              </a:extLst>
            </p:cNvPr>
            <p:cNvSpPr txBox="1"/>
            <p:nvPr/>
          </p:nvSpPr>
          <p:spPr>
            <a:xfrm>
              <a:off x="457151" y="737250"/>
              <a:ext cx="6857999" cy="454757"/>
            </a:xfrm>
            <a:prstGeom prst="rect">
              <a:avLst/>
            </a:prstGeom>
            <a:noFill/>
          </p:spPr>
          <p:txBody>
            <a:bodyPr wrap="square" lIns="91440" tIns="45720" rIns="91440" bIns="45720" rtlCol="0" anchor="t">
              <a:spAutoFit/>
            </a:bodyPr>
            <a:lstStyle/>
            <a:p>
              <a:pPr>
                <a:lnSpc>
                  <a:spcPct val="85000"/>
                </a:lnSpc>
              </a:pPr>
              <a:r>
                <a:rPr lang="en-US" sz="2000" dirty="0">
                  <a:solidFill>
                    <a:srgbClr val="0F1336"/>
                  </a:solidFill>
                  <a:latin typeface="Georgia" panose="02040502050405020303" pitchFamily="18" charset="0"/>
                  <a:ea typeface="Meiryo"/>
                  <a:hlinkClick r:id="rId3">
                    <a:extLst>
                      <a:ext uri="{A12FA001-AC4F-418D-AE19-62706E023703}">
                        <ahyp:hlinkClr xmlns:ahyp="http://schemas.microsoft.com/office/drawing/2018/hyperlinkcolor" val="tx"/>
                      </a:ext>
                    </a:extLst>
                  </a:hlinkClick>
                </a:rPr>
                <a:t>HFR Podcast : A Blockchain Backbone for China</a:t>
              </a:r>
              <a:endParaRPr lang="en-US" sz="2000" dirty="0">
                <a:solidFill>
                  <a:srgbClr val="0F1336"/>
                </a:solidFill>
                <a:latin typeface="Georgia" panose="02040502050405020303" pitchFamily="18" charset="0"/>
                <a:ea typeface="Meiryo"/>
              </a:endParaRPr>
            </a:p>
          </p:txBody>
        </p:sp>
      </p:grpSp>
      <p:grpSp>
        <p:nvGrpSpPr>
          <p:cNvPr id="4" name="Group 3">
            <a:extLst>
              <a:ext uri="{FF2B5EF4-FFF2-40B4-BE49-F238E27FC236}">
                <a16:creationId xmlns:a16="http://schemas.microsoft.com/office/drawing/2014/main" id="{2D0E1E25-CF5B-99E6-A208-16CCB66F5920}"/>
              </a:ext>
            </a:extLst>
          </p:cNvPr>
          <p:cNvGrpSpPr/>
          <p:nvPr/>
        </p:nvGrpSpPr>
        <p:grpSpPr>
          <a:xfrm>
            <a:off x="464837" y="6262576"/>
            <a:ext cx="6850363" cy="3277169"/>
            <a:chOff x="464837" y="6000750"/>
            <a:chExt cx="6926563" cy="3538996"/>
          </a:xfrm>
        </p:grpSpPr>
        <p:sp>
          <p:nvSpPr>
            <p:cNvPr id="25" name="TextBox 24">
              <a:extLst>
                <a:ext uri="{FF2B5EF4-FFF2-40B4-BE49-F238E27FC236}">
                  <a16:creationId xmlns:a16="http://schemas.microsoft.com/office/drawing/2014/main" id="{A5BEB6FC-3E5C-685B-4885-4E227F639F01}"/>
                </a:ext>
              </a:extLst>
            </p:cNvPr>
            <p:cNvSpPr txBox="1"/>
            <p:nvPr/>
          </p:nvSpPr>
          <p:spPr>
            <a:xfrm>
              <a:off x="464837" y="6000750"/>
              <a:ext cx="6926563" cy="3538996"/>
            </a:xfrm>
            <a:prstGeom prst="rect">
              <a:avLst/>
            </a:prstGeom>
            <a:noFill/>
            <a:ln w="12700">
              <a:solidFill>
                <a:schemeClr val="bg1">
                  <a:lumMod val="95000"/>
                </a:schemeClr>
              </a:solidFill>
            </a:ln>
          </p:spPr>
          <p:txBody>
            <a:bodyPr wrap="square" rtlCol="0">
              <a:spAutoFit/>
            </a:bodyPr>
            <a:lstStyle/>
            <a:p>
              <a:endParaRPr lang="en-US" dirty="0"/>
            </a:p>
          </p:txBody>
        </p:sp>
        <p:grpSp>
          <p:nvGrpSpPr>
            <p:cNvPr id="32" name="Group 31">
              <a:extLst>
                <a:ext uri="{FF2B5EF4-FFF2-40B4-BE49-F238E27FC236}">
                  <a16:creationId xmlns:a16="http://schemas.microsoft.com/office/drawing/2014/main" id="{6589D135-A28D-9438-2C76-DA13AC6E53BA}"/>
                </a:ext>
              </a:extLst>
            </p:cNvPr>
            <p:cNvGrpSpPr/>
            <p:nvPr/>
          </p:nvGrpSpPr>
          <p:grpSpPr>
            <a:xfrm>
              <a:off x="532479" y="6085665"/>
              <a:ext cx="6851199" cy="3451332"/>
              <a:chOff x="501768" y="526291"/>
              <a:chExt cx="7006032" cy="3884107"/>
            </a:xfrm>
          </p:grpSpPr>
          <p:sp>
            <p:nvSpPr>
              <p:cNvPr id="16" name="TextBox 15">
                <a:extLst>
                  <a:ext uri="{FF2B5EF4-FFF2-40B4-BE49-F238E27FC236}">
                    <a16:creationId xmlns:a16="http://schemas.microsoft.com/office/drawing/2014/main" id="{3AB186E2-8F8F-F7C0-5BD0-C1DC55B847CC}"/>
                  </a:ext>
                </a:extLst>
              </p:cNvPr>
              <p:cNvSpPr txBox="1"/>
              <p:nvPr/>
            </p:nvSpPr>
            <p:spPr>
              <a:xfrm>
                <a:off x="2162705" y="982841"/>
                <a:ext cx="5345095" cy="3427557"/>
              </a:xfrm>
              <a:prstGeom prst="rect">
                <a:avLst/>
              </a:prstGeom>
              <a:noFill/>
            </p:spPr>
            <p:txBody>
              <a:bodyPr wrap="square" numCol="2" spcCol="182880" rtlCol="0">
                <a:spAutoFit/>
              </a:bodyPr>
              <a:lstStyle/>
              <a:p>
                <a:pPr>
                  <a:lnSpc>
                    <a:spcPct val="107000"/>
                  </a:lnSpc>
                  <a:spcAft>
                    <a:spcPts val="800"/>
                  </a:spcAft>
                </a:pPr>
                <a:r>
                  <a:rPr lang="en-US" sz="1100" kern="100" dirty="0">
                    <a:solidFill>
                      <a:srgbClr val="323232"/>
                    </a:solidFill>
                    <a:latin typeface="Arial" panose="020B0604020202020204" pitchFamily="34" charset="0"/>
                    <a:ea typeface="Aptos" panose="020B0004020202020204" pitchFamily="34" charset="0"/>
                    <a:cs typeface="Arial" panose="020B0604020202020204" pitchFamily="34" charset="0"/>
                  </a:rPr>
                  <a:t>HFR is recognized as the world’s leading benchmark and hedge fund index provider. These benchmarks power strategic decision-making for institutional investors, family offices, and sovereign wealth funds. </a:t>
                </a:r>
              </a:p>
              <a:p>
                <a:pPr>
                  <a:lnSpc>
                    <a:spcPct val="107000"/>
                  </a:lnSpc>
                  <a:spcAft>
                    <a:spcPts val="800"/>
                  </a:spcAft>
                </a:pPr>
                <a:r>
                  <a:rPr lang="en-US" sz="1100" kern="100" dirty="0">
                    <a:solidFill>
                      <a:srgbClr val="323232"/>
                    </a:solidFill>
                    <a:latin typeface="Arial" panose="020B0604020202020204" pitchFamily="34" charset="0"/>
                    <a:ea typeface="Aptos" panose="020B0004020202020204" pitchFamily="34" charset="0"/>
                    <a:cs typeface="Arial" panose="020B0604020202020204" pitchFamily="34" charset="0"/>
                  </a:rPr>
                  <a:t>HFR Database also allows investors to take a closer look at individual funds, evaluate performance, and conduct customized portfolio optimization.</a:t>
                </a:r>
              </a:p>
              <a:p>
                <a:pPr>
                  <a:lnSpc>
                    <a:spcPct val="107000"/>
                  </a:lnSpc>
                  <a:spcAft>
                    <a:spcPts val="800"/>
                  </a:spcAft>
                </a:pPr>
                <a:r>
                  <a:rPr lang="en-US" sz="1100" kern="100" dirty="0">
                    <a:solidFill>
                      <a:srgbClr val="323232"/>
                    </a:solidFill>
                    <a:latin typeface="Arial" panose="020B0604020202020204" pitchFamily="34" charset="0"/>
                    <a:ea typeface="Aptos" panose="020B0004020202020204" pitchFamily="34" charset="0"/>
                    <a:cs typeface="Arial" panose="020B0604020202020204" pitchFamily="34" charset="0"/>
                  </a:rPr>
                  <a:t>Using HFR’s extensive cross-section of the industry, asset managers can conduct in-depth peer analysis and forecast portfolio performance in the HFR Database: </a:t>
                </a:r>
                <a:r>
                  <a:rPr lang="en-US" sz="1100" b="1" u="sng"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Database@hfr.com</a:t>
                </a:r>
                <a:endParaRPr lang="en-US" sz="1100" kern="100" dirty="0">
                  <a:solidFill>
                    <a:srgbClr val="323232"/>
                  </a:solidFill>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100" kern="100" dirty="0">
                    <a:solidFill>
                      <a:srgbClr val="323232"/>
                    </a:solidFill>
                    <a:latin typeface="Arial" panose="020B0604020202020204" pitchFamily="34" charset="0"/>
                    <a:ea typeface="Aptos" panose="020B0004020202020204" pitchFamily="34" charset="0"/>
                    <a:cs typeface="Arial" panose="020B0604020202020204" pitchFamily="34" charset="0"/>
                  </a:rPr>
                  <a:t>In the </a:t>
                </a:r>
                <a:r>
                  <a:rPr lang="en-US" sz="1100" b="1" kern="100" dirty="0">
                    <a:latin typeface="Arial" panose="020B0604020202020204" pitchFamily="34" charset="0"/>
                    <a:ea typeface="Aptos" panose="020B00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Market Outlook </a:t>
                </a:r>
                <a:r>
                  <a:rPr lang="en-US" sz="1100" b="1" kern="100" dirty="0">
                    <a:latin typeface="Arial" panose="020B0604020202020204" pitchFamily="34" charset="0"/>
                    <a:ea typeface="Aptos" panose="020B0004020202020204" pitchFamily="34" charset="0"/>
                    <a:cs typeface="Arial" panose="020B0604020202020204" pitchFamily="34" charset="0"/>
                  </a:rPr>
                  <a:t>series </a:t>
                </a:r>
                <a:r>
                  <a:rPr lang="en-US" sz="1100" kern="100" dirty="0">
                    <a:solidFill>
                      <a:srgbClr val="323232"/>
                    </a:solidFill>
                    <a:latin typeface="Arial" panose="020B0604020202020204" pitchFamily="34" charset="0"/>
                    <a:ea typeface="Aptos" panose="020B0004020202020204" pitchFamily="34" charset="0"/>
                    <a:cs typeface="Arial" panose="020B0604020202020204" pitchFamily="34" charset="0"/>
                  </a:rPr>
                  <a:t>featured on the left, three top performing managers in the </a:t>
                </a:r>
                <a:r>
                  <a:rPr lang="en-US" sz="1100" b="1" kern="100" dirty="0">
                    <a:effectLst/>
                    <a:latin typeface="Arial" panose="020B0604020202020204" pitchFamily="34" charset="0"/>
                    <a:ea typeface="Aptos" panose="020B00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HFR Long Volatility Index</a:t>
                </a:r>
                <a:r>
                  <a:rPr lang="en-US" sz="1100" kern="100" dirty="0">
                    <a:effectLst/>
                    <a:latin typeface="Arial" panose="020B0604020202020204" pitchFamily="34" charset="0"/>
                    <a:ea typeface="Aptos" panose="020B0004020202020204" pitchFamily="34" charset="0"/>
                    <a:cs typeface="Arial" panose="020B0604020202020204" pitchFamily="34" charset="0"/>
                  </a:rPr>
                  <a:t> </a:t>
                </a:r>
                <a:r>
                  <a:rPr lang="en-US" sz="1100" kern="100" dirty="0">
                    <a:solidFill>
                      <a:srgbClr val="323232"/>
                    </a:solidFill>
                    <a:effectLst/>
                    <a:latin typeface="Arial" panose="020B0604020202020204" pitchFamily="34" charset="0"/>
                    <a:ea typeface="Aptos" panose="020B0004020202020204" pitchFamily="34" charset="0"/>
                    <a:cs typeface="Arial" panose="020B0604020202020204" pitchFamily="34" charset="0"/>
                  </a:rPr>
                  <a:t>family</a:t>
                </a:r>
                <a:r>
                  <a:rPr lang="en-US" sz="1100" kern="100" dirty="0">
                    <a:solidFill>
                      <a:srgbClr val="323232"/>
                    </a:solidFill>
                    <a:latin typeface="Arial" panose="020B0604020202020204" pitchFamily="34" charset="0"/>
                    <a:ea typeface="Aptos" panose="020B0004020202020204" pitchFamily="34" charset="0"/>
                    <a:cs typeface="Arial" panose="020B0604020202020204" pitchFamily="34" charset="0"/>
                  </a:rPr>
                  <a:t> discuss their strategic approach to long volatility, convexity, and market sentiment indices. </a:t>
                </a:r>
                <a:endParaRPr lang="en-US" sz="1100" kern="100" dirty="0">
                  <a:solidFill>
                    <a:srgbClr val="323232"/>
                  </a:solidFill>
                  <a:effectLst/>
                  <a:latin typeface="Arial" panose="020B0604020202020204" pitchFamily="34" charset="0"/>
                  <a:ea typeface="Aptos" panose="020B0004020202020204" pitchFamily="34" charset="0"/>
                  <a:cs typeface="Arial" panose="020B0604020202020204" pitchFamily="34" charset="0"/>
                </a:endParaRPr>
              </a:p>
              <a:p>
                <a:pPr marL="0" marR="0">
                  <a:lnSpc>
                    <a:spcPct val="107000"/>
                  </a:lnSpc>
                  <a:spcAft>
                    <a:spcPts val="800"/>
                  </a:spcAft>
                </a:pPr>
                <a:r>
                  <a:rPr lang="en-US" sz="1100" kern="100" dirty="0">
                    <a:solidFill>
                      <a:srgbClr val="323232"/>
                    </a:solidFill>
                    <a:effectLst/>
                    <a:latin typeface="Arial" panose="020B0604020202020204" pitchFamily="34" charset="0"/>
                    <a:ea typeface="Aptos" panose="020B0004020202020204" pitchFamily="34" charset="0"/>
                    <a:cs typeface="Arial" panose="020B0604020202020204" pitchFamily="34" charset="0"/>
                  </a:rPr>
                  <a:t>Click on the thumbnails to watch HFR Market Outlook interviews (4 - 7 minutes long)</a:t>
                </a:r>
                <a:r>
                  <a:rPr lang="en-US" sz="1100" kern="100" dirty="0">
                    <a:solidFill>
                      <a:srgbClr val="323232"/>
                    </a:solidFill>
                    <a:latin typeface="Arial" panose="020B0604020202020204" pitchFamily="34" charset="0"/>
                    <a:ea typeface="Aptos" panose="020B0004020202020204" pitchFamily="34" charset="0"/>
                    <a:cs typeface="Arial" panose="020B0604020202020204" pitchFamily="34" charset="0"/>
                  </a:rPr>
                  <a:t>, available only to accredited investors. </a:t>
                </a:r>
                <a:r>
                  <a:rPr lang="en-US" sz="1100" kern="100" dirty="0">
                    <a:solidFill>
                      <a:srgbClr val="323232"/>
                    </a:solidFill>
                    <a:effectLst/>
                    <a:latin typeface="Arial" panose="020B0604020202020204" pitchFamily="34" charset="0"/>
                    <a:ea typeface="Aptos" panose="020B0004020202020204" pitchFamily="34" charset="0"/>
                    <a:cs typeface="Arial" panose="020B0604020202020204" pitchFamily="34" charset="0"/>
                  </a:rPr>
                  <a:t>To connect with these managers, contact us at </a:t>
                </a:r>
                <a:r>
                  <a:rPr lang="en-US" sz="1100" b="1" kern="100" dirty="0">
                    <a:effectLst/>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hfrmedia</a:t>
                </a:r>
                <a:r>
                  <a:rPr lang="en-US" sz="1100" b="1" kern="100" dirty="0">
                    <a:latin typeface="Arial" panose="020B0604020202020204" pitchFamily="34" charset="0"/>
                    <a:ea typeface="Aptos" panose="020B00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@hfr.com</a:t>
                </a:r>
                <a:r>
                  <a:rPr lang="en-US" sz="1100" b="1" kern="100" dirty="0">
                    <a:latin typeface="Arial" panose="020B0604020202020204" pitchFamily="34" charset="0"/>
                    <a:ea typeface="Aptos" panose="020B0004020202020204" pitchFamily="34" charset="0"/>
                    <a:cs typeface="Arial" panose="020B0604020202020204" pitchFamily="34" charset="0"/>
                  </a:rPr>
                  <a:t> </a:t>
                </a:r>
                <a:endParaRPr lang="en-US" sz="1100" b="1"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C5A6FE9-6672-7B36-9465-0123B269B430}"/>
                  </a:ext>
                </a:extLst>
              </p:cNvPr>
              <p:cNvSpPr txBox="1"/>
              <p:nvPr/>
            </p:nvSpPr>
            <p:spPr>
              <a:xfrm>
                <a:off x="501768" y="526291"/>
                <a:ext cx="6855798" cy="332244"/>
              </a:xfrm>
              <a:prstGeom prst="rect">
                <a:avLst/>
              </a:prstGeom>
              <a:noFill/>
            </p:spPr>
            <p:txBody>
              <a:bodyPr wrap="square" lIns="91440" tIns="45720" rIns="91440" bIns="45720" rtlCol="0" anchor="t">
                <a:spAutoFit/>
              </a:bodyPr>
              <a:lstStyle/>
              <a:p>
                <a:pPr>
                  <a:lnSpc>
                    <a:spcPct val="85000"/>
                  </a:lnSpc>
                </a:pPr>
                <a:r>
                  <a:rPr lang="en-US" sz="2000" dirty="0">
                    <a:solidFill>
                      <a:srgbClr val="0F1336"/>
                    </a:solidFill>
                    <a:latin typeface="Georgia" panose="02040502050405020303" pitchFamily="18" charset="0"/>
                    <a:ea typeface="Meiryo"/>
                  </a:rPr>
                  <a:t>How Can HFR Power Your Investment Decisions?</a:t>
                </a:r>
              </a:p>
            </p:txBody>
          </p:sp>
          <p:grpSp>
            <p:nvGrpSpPr>
              <p:cNvPr id="26" name="Group 25">
                <a:extLst>
                  <a:ext uri="{FF2B5EF4-FFF2-40B4-BE49-F238E27FC236}">
                    <a16:creationId xmlns:a16="http://schemas.microsoft.com/office/drawing/2014/main" id="{7D2EFE76-618B-2013-4EA7-AFB2A6AFEC0D}"/>
                  </a:ext>
                </a:extLst>
              </p:cNvPr>
              <p:cNvGrpSpPr/>
              <p:nvPr/>
            </p:nvGrpSpPr>
            <p:grpSpPr>
              <a:xfrm>
                <a:off x="613361" y="1072125"/>
                <a:ext cx="1445853" cy="2734123"/>
                <a:chOff x="663185" y="1056255"/>
                <a:chExt cx="1448767" cy="2914124"/>
              </a:xfrm>
            </p:grpSpPr>
            <p:pic>
              <p:nvPicPr>
                <p:cNvPr id="18" name="Picture 17" descr="A person in a suit and tie&#10;&#10;AI-generated content may be incorrect.">
                  <a:hlinkClick r:id="rId8"/>
                  <a:extLst>
                    <a:ext uri="{FF2B5EF4-FFF2-40B4-BE49-F238E27FC236}">
                      <a16:creationId xmlns:a16="http://schemas.microsoft.com/office/drawing/2014/main" id="{6336A1A4-130E-8C12-A0EF-2994B6AA3E42}"/>
                    </a:ext>
                  </a:extLst>
                </p:cNvPr>
                <p:cNvPicPr>
                  <a:picLocks noChangeAspect="1"/>
                </p:cNvPicPr>
                <p:nvPr/>
              </p:nvPicPr>
              <p:blipFill>
                <a:blip r:embed="rId9">
                  <a:extLst>
                    <a:ext uri="{BEBA8EAE-BF5A-486C-A8C5-ECC9F3942E4B}">
                      <a14:imgProps xmlns:a14="http://schemas.microsoft.com/office/drawing/2010/main">
                        <a14:imgLayer r:embed="rId10">
                          <a14:imgEffect>
                            <a14:saturation sat="50000"/>
                          </a14:imgEffect>
                        </a14:imgLayer>
                      </a14:imgProps>
                    </a:ext>
                    <a:ext uri="{28A0092B-C50C-407E-A947-70E740481C1C}">
                      <a14:useLocalDpi xmlns:a14="http://schemas.microsoft.com/office/drawing/2010/main" val="0"/>
                    </a:ext>
                  </a:extLst>
                </a:blip>
                <a:stretch>
                  <a:fillRect/>
                </a:stretch>
              </p:blipFill>
              <p:spPr>
                <a:xfrm>
                  <a:off x="663185" y="1056255"/>
                  <a:ext cx="1436709" cy="828986"/>
                </a:xfrm>
                <a:prstGeom prst="rect">
                  <a:avLst/>
                </a:prstGeom>
              </p:spPr>
            </p:pic>
            <p:pic>
              <p:nvPicPr>
                <p:cNvPr id="21" name="Picture 20" descr="A person in a suit&#10;&#10;AI-generated content may be incorrect.">
                  <a:hlinkClick r:id="rId11"/>
                  <a:extLst>
                    <a:ext uri="{FF2B5EF4-FFF2-40B4-BE49-F238E27FC236}">
                      <a16:creationId xmlns:a16="http://schemas.microsoft.com/office/drawing/2014/main" id="{45778DBA-2171-047C-293D-5EB4C843F736}"/>
                    </a:ext>
                  </a:extLst>
                </p:cNvPr>
                <p:cNvPicPr>
                  <a:picLocks noChangeAspect="1"/>
                </p:cNvPicPr>
                <p:nvPr/>
              </p:nvPicPr>
              <p:blipFill>
                <a:blip r:embed="rId12">
                  <a:extLst>
                    <a:ext uri="{BEBA8EAE-BF5A-486C-A8C5-ECC9F3942E4B}">
                      <a14:imgProps xmlns:a14="http://schemas.microsoft.com/office/drawing/2010/main">
                        <a14:imgLayer r:embed="rId13">
                          <a14:imgEffect>
                            <a14:saturation sat="50000"/>
                          </a14:imgEffect>
                        </a14:imgLayer>
                      </a14:imgProps>
                    </a:ext>
                    <a:ext uri="{28A0092B-C50C-407E-A947-70E740481C1C}">
                      <a14:useLocalDpi xmlns:a14="http://schemas.microsoft.com/office/drawing/2010/main" val="0"/>
                    </a:ext>
                  </a:extLst>
                </a:blip>
                <a:stretch>
                  <a:fillRect/>
                </a:stretch>
              </p:blipFill>
              <p:spPr>
                <a:xfrm>
                  <a:off x="666434" y="2077223"/>
                  <a:ext cx="1436711" cy="828986"/>
                </a:xfrm>
                <a:prstGeom prst="rect">
                  <a:avLst/>
                </a:prstGeom>
              </p:spPr>
            </p:pic>
            <p:pic>
              <p:nvPicPr>
                <p:cNvPr id="23" name="Picture 22" descr="A person in a tie and glasses&#10;&#10;AI-generated content may be incorrect.">
                  <a:hlinkClick r:id="rId14"/>
                  <a:extLst>
                    <a:ext uri="{FF2B5EF4-FFF2-40B4-BE49-F238E27FC236}">
                      <a16:creationId xmlns:a16="http://schemas.microsoft.com/office/drawing/2014/main" id="{C9457326-E804-9ACF-9EDA-5C154CA6E135}"/>
                    </a:ext>
                  </a:extLst>
                </p:cNvPr>
                <p:cNvPicPr>
                  <a:picLocks noChangeAspect="1"/>
                </p:cNvPicPr>
                <p:nvPr/>
              </p:nvPicPr>
              <p:blipFill>
                <a:blip r:embed="rId15">
                  <a:extLst>
                    <a:ext uri="{BEBA8EAE-BF5A-486C-A8C5-ECC9F3942E4B}">
                      <a14:imgProps xmlns:a14="http://schemas.microsoft.com/office/drawing/2010/main">
                        <a14:imgLayer r:embed="rId16">
                          <a14:imgEffect>
                            <a14:saturation sat="50000"/>
                          </a14:imgEffect>
                        </a14:imgLayer>
                      </a14:imgProps>
                    </a:ext>
                    <a:ext uri="{28A0092B-C50C-407E-A947-70E740481C1C}">
                      <a14:useLocalDpi xmlns:a14="http://schemas.microsoft.com/office/drawing/2010/main" val="0"/>
                    </a:ext>
                  </a:extLst>
                </a:blip>
                <a:stretch>
                  <a:fillRect/>
                </a:stretch>
              </p:blipFill>
              <p:spPr>
                <a:xfrm>
                  <a:off x="675244" y="3141393"/>
                  <a:ext cx="1436708" cy="828986"/>
                </a:xfrm>
                <a:prstGeom prst="rect">
                  <a:avLst/>
                </a:prstGeom>
              </p:spPr>
            </p:pic>
          </p:grpSp>
        </p:grpSp>
      </p:grpSp>
    </p:spTree>
    <p:extLst>
      <p:ext uri="{BB962C8B-B14F-4D97-AF65-F5344CB8AC3E}">
        <p14:creationId xmlns:p14="http://schemas.microsoft.com/office/powerpoint/2010/main" val="3203954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6FAEE4-02C2-7C00-FD58-12713D1118BE}"/>
            </a:ext>
          </a:extLst>
        </p:cNvPr>
        <p:cNvGrpSpPr/>
        <p:nvPr/>
      </p:nvGrpSpPr>
      <p:grpSpPr>
        <a:xfrm>
          <a:off x="0" y="0"/>
          <a:ext cx="0" cy="0"/>
          <a:chOff x="0" y="0"/>
          <a:chExt cx="0" cy="0"/>
        </a:xfrm>
      </p:grpSpPr>
      <p:sp>
        <p:nvSpPr>
          <p:cNvPr id="29" name="TextBox 28">
            <a:extLst>
              <a:ext uri="{FF2B5EF4-FFF2-40B4-BE49-F238E27FC236}">
                <a16:creationId xmlns:a16="http://schemas.microsoft.com/office/drawing/2014/main" id="{B62157D3-5859-F001-255B-7FFDDF085D5B}"/>
              </a:ext>
            </a:extLst>
          </p:cNvPr>
          <p:cNvSpPr txBox="1"/>
          <p:nvPr/>
        </p:nvSpPr>
        <p:spPr>
          <a:xfrm>
            <a:off x="5082588" y="332984"/>
            <a:ext cx="3258221" cy="246221"/>
          </a:xfrm>
          <a:prstGeom prst="rect">
            <a:avLst/>
          </a:prstGeom>
          <a:noFill/>
        </p:spPr>
        <p:txBody>
          <a:bodyPr wrap="square" rtlCol="0">
            <a:spAutoFit/>
          </a:bodyPr>
          <a:lstStyle/>
          <a:p>
            <a:r>
              <a:rPr lang="en-US" sz="1000" dirty="0">
                <a:solidFill>
                  <a:srgbClr val="323232"/>
                </a:solidFill>
                <a:latin typeface="Arial" panose="020B0604020202020204" pitchFamily="34" charset="0"/>
                <a:cs typeface="Arial" panose="020B0604020202020204" pitchFamily="34" charset="0"/>
              </a:rPr>
              <a:t>2025 HFR MEDIA. All rights reserved. </a:t>
            </a:r>
          </a:p>
        </p:txBody>
      </p:sp>
      <p:cxnSp>
        <p:nvCxnSpPr>
          <p:cNvPr id="19" name="Straight Connector 18">
            <a:extLst>
              <a:ext uri="{FF2B5EF4-FFF2-40B4-BE49-F238E27FC236}">
                <a16:creationId xmlns:a16="http://schemas.microsoft.com/office/drawing/2014/main" id="{F5DE43A3-27BD-C8D1-F647-E19145D5AD72}"/>
              </a:ext>
            </a:extLst>
          </p:cNvPr>
          <p:cNvCxnSpPr>
            <a:cxnSpLocks/>
          </p:cNvCxnSpPr>
          <p:nvPr/>
        </p:nvCxnSpPr>
        <p:spPr>
          <a:xfrm flipV="1">
            <a:off x="419100" y="327904"/>
            <a:ext cx="7010400" cy="17006"/>
          </a:xfrm>
          <a:prstGeom prst="line">
            <a:avLst/>
          </a:prstGeom>
          <a:ln w="317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E569D1D-501D-F357-4800-202C205F7767}"/>
              </a:ext>
            </a:extLst>
          </p:cNvPr>
          <p:cNvCxnSpPr>
            <a:cxnSpLocks/>
          </p:cNvCxnSpPr>
          <p:nvPr/>
        </p:nvCxnSpPr>
        <p:spPr>
          <a:xfrm>
            <a:off x="959541" y="344910"/>
            <a:ext cx="0" cy="217202"/>
          </a:xfrm>
          <a:prstGeom prst="line">
            <a:avLst/>
          </a:prstGeom>
          <a:ln w="317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6DC195EE-92FE-C3BB-BA4B-3A50A15AA7F5}"/>
              </a:ext>
            </a:extLst>
          </p:cNvPr>
          <p:cNvSpPr txBox="1"/>
          <p:nvPr/>
        </p:nvSpPr>
        <p:spPr>
          <a:xfrm>
            <a:off x="624711" y="327904"/>
            <a:ext cx="249684" cy="261610"/>
          </a:xfrm>
          <a:prstGeom prst="rect">
            <a:avLst/>
          </a:prstGeom>
          <a:noFill/>
        </p:spPr>
        <p:txBody>
          <a:bodyPr wrap="square" rtlCol="0">
            <a:spAutoFit/>
          </a:bodyPr>
          <a:lstStyle/>
          <a:p>
            <a:r>
              <a:rPr lang="en-US" sz="1100" dirty="0">
                <a:solidFill>
                  <a:srgbClr val="323232"/>
                </a:solidFill>
                <a:latin typeface="Arial" panose="020B0604020202020204" pitchFamily="34" charset="0"/>
                <a:cs typeface="Arial" panose="020B0604020202020204" pitchFamily="34" charset="0"/>
              </a:rPr>
              <a:t>4</a:t>
            </a:r>
          </a:p>
        </p:txBody>
      </p:sp>
      <p:sp>
        <p:nvSpPr>
          <p:cNvPr id="38" name="TextBox 37">
            <a:extLst>
              <a:ext uri="{FF2B5EF4-FFF2-40B4-BE49-F238E27FC236}">
                <a16:creationId xmlns:a16="http://schemas.microsoft.com/office/drawing/2014/main" id="{3D3D4A72-D51D-950E-155D-0F0D869544FF}"/>
              </a:ext>
            </a:extLst>
          </p:cNvPr>
          <p:cNvSpPr txBox="1"/>
          <p:nvPr/>
        </p:nvSpPr>
        <p:spPr>
          <a:xfrm>
            <a:off x="918738" y="337173"/>
            <a:ext cx="3258221" cy="246221"/>
          </a:xfrm>
          <a:prstGeom prst="rect">
            <a:avLst/>
          </a:prstGeom>
          <a:noFill/>
        </p:spPr>
        <p:txBody>
          <a:bodyPr wrap="square" rtlCol="0">
            <a:spAutoFit/>
          </a:bodyPr>
          <a:lstStyle/>
          <a:p>
            <a:r>
              <a:rPr lang="en-US" sz="1000" dirty="0">
                <a:solidFill>
                  <a:srgbClr val="323232"/>
                </a:solidFill>
                <a:latin typeface="Arial" panose="020B0604020202020204" pitchFamily="34" charset="0"/>
                <a:cs typeface="Arial" panose="020B0604020202020204" pitchFamily="34" charset="0"/>
              </a:rPr>
              <a:t>HFR Newsletter September/October 2025</a:t>
            </a:r>
          </a:p>
        </p:txBody>
      </p:sp>
      <p:sp>
        <p:nvSpPr>
          <p:cNvPr id="15" name="TextBox 14">
            <a:extLst>
              <a:ext uri="{FF2B5EF4-FFF2-40B4-BE49-F238E27FC236}">
                <a16:creationId xmlns:a16="http://schemas.microsoft.com/office/drawing/2014/main" id="{B3FDE0E3-CE78-C996-1BB1-95D43AB5E186}"/>
              </a:ext>
            </a:extLst>
          </p:cNvPr>
          <p:cNvSpPr txBox="1"/>
          <p:nvPr/>
        </p:nvSpPr>
        <p:spPr>
          <a:xfrm>
            <a:off x="5613116" y="9667799"/>
            <a:ext cx="1914735" cy="215444"/>
          </a:xfrm>
          <a:prstGeom prst="rect">
            <a:avLst/>
          </a:prstGeom>
          <a:noFill/>
        </p:spPr>
        <p:txBody>
          <a:bodyPr wrap="square" lIns="91440" tIns="45720" rIns="91440" bIns="45720" anchor="t">
            <a:spAutoFit/>
          </a:bodyPr>
          <a:lstStyle/>
          <a:p>
            <a:pPr>
              <a:lnSpc>
                <a:spcPct val="80000"/>
              </a:lnSpc>
              <a:spcAft>
                <a:spcPts val="900"/>
              </a:spcAft>
            </a:pPr>
            <a:r>
              <a:rPr lang="en-US" sz="1000" u="sng" dirty="0">
                <a:solidFill>
                  <a:srgbClr val="323232"/>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Read last month’s newsletter</a:t>
            </a:r>
            <a:endParaRPr lang="en-US" sz="1000" u="sng" dirty="0">
              <a:solidFill>
                <a:srgbClr val="323232"/>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F663ABAA-A27C-C6BB-5E61-4609AAA38776}"/>
              </a:ext>
            </a:extLst>
          </p:cNvPr>
          <p:cNvCxnSpPr>
            <a:cxnSpLocks/>
          </p:cNvCxnSpPr>
          <p:nvPr/>
        </p:nvCxnSpPr>
        <p:spPr>
          <a:xfrm>
            <a:off x="419100" y="556665"/>
            <a:ext cx="7010400" cy="2254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352626FE-AAB7-7BE7-7839-DABF5C640D88}"/>
              </a:ext>
            </a:extLst>
          </p:cNvPr>
          <p:cNvGrpSpPr/>
          <p:nvPr/>
        </p:nvGrpSpPr>
        <p:grpSpPr>
          <a:xfrm>
            <a:off x="419099" y="664340"/>
            <a:ext cx="6977507" cy="4799427"/>
            <a:chOff x="419099" y="621808"/>
            <a:chExt cx="6977507" cy="4799427"/>
          </a:xfrm>
        </p:grpSpPr>
        <p:sp>
          <p:nvSpPr>
            <p:cNvPr id="22" name="TextBox 21">
              <a:extLst>
                <a:ext uri="{FF2B5EF4-FFF2-40B4-BE49-F238E27FC236}">
                  <a16:creationId xmlns:a16="http://schemas.microsoft.com/office/drawing/2014/main" id="{0C18F13D-14C3-9C1D-5AAE-802E223F5F6D}"/>
                </a:ext>
              </a:extLst>
            </p:cNvPr>
            <p:cNvSpPr txBox="1"/>
            <p:nvPr/>
          </p:nvSpPr>
          <p:spPr>
            <a:xfrm>
              <a:off x="419099" y="1346786"/>
              <a:ext cx="6977507" cy="4074449"/>
            </a:xfrm>
            <a:prstGeom prst="rect">
              <a:avLst/>
            </a:prstGeom>
            <a:noFill/>
          </p:spPr>
          <p:txBody>
            <a:bodyPr wrap="square" numCol="1" spcCol="182880" rtlCol="0">
              <a:spAutoFit/>
            </a:bodyPr>
            <a:lstStyle/>
            <a:p>
              <a:pPr>
                <a:lnSpc>
                  <a:spcPct val="114000"/>
                </a:lnSpc>
              </a:pPr>
              <a:r>
                <a:rPr lang="en-US" sz="1200" i="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HFR Market Microstructure Report</a:t>
              </a:r>
              <a:endParaRPr lang="en-US" sz="1200" i="1" dirty="0">
                <a:latin typeface="Arial" panose="020B0604020202020204" pitchFamily="34" charset="0"/>
                <a:cs typeface="Arial" panose="020B0604020202020204" pitchFamily="34" charset="0"/>
              </a:endParaRPr>
            </a:p>
            <a:p>
              <a:pPr>
                <a:lnSpc>
                  <a:spcPct val="114000"/>
                </a:lnSpc>
              </a:pPr>
              <a:endParaRPr lang="en-US" sz="1200" i="1" dirty="0">
                <a:latin typeface="Arial" panose="020B0604020202020204" pitchFamily="34" charset="0"/>
                <a:cs typeface="Arial" panose="020B0604020202020204" pitchFamily="34" charset="0"/>
              </a:endParaRPr>
            </a:p>
            <a:p>
              <a:pPr>
                <a:lnSpc>
                  <a:spcPct val="114000"/>
                </a:lnSpc>
              </a:pPr>
              <a:r>
                <a:rPr lang="en-US" sz="1200" dirty="0">
                  <a:latin typeface="Arial" panose="020B0604020202020204" pitchFamily="34" charset="0"/>
                  <a:cs typeface="Arial" panose="020B0604020202020204" pitchFamily="34" charset="0"/>
                </a:rPr>
                <a:t>2025 has seen an acceleration in M&amp;A activity as well as investment in AI enterprise. The hedge fund industry is riding the wave, with new launches accelerating in the third quarter and liquidations at historic lows. Moreover, HFR data estimates show a total of $4.74 trillion under management by the hedge fund industry, a record high level. </a:t>
              </a:r>
            </a:p>
            <a:p>
              <a:pPr>
                <a:lnSpc>
                  <a:spcPct val="114000"/>
                </a:lnSpc>
              </a:pPr>
              <a:endParaRPr lang="en-US" sz="1200" dirty="0">
                <a:latin typeface="Arial" panose="020B0604020202020204" pitchFamily="34" charset="0"/>
                <a:cs typeface="Arial" panose="020B0604020202020204" pitchFamily="34" charset="0"/>
              </a:endParaRPr>
            </a:p>
            <a:p>
              <a:pPr>
                <a:lnSpc>
                  <a:spcPct val="114000"/>
                </a:lnSpc>
              </a:pPr>
              <a:r>
                <a:rPr lang="en-US" sz="1200" dirty="0">
                  <a:latin typeface="Arial" panose="020B0604020202020204" pitchFamily="34" charset="0"/>
                  <a:cs typeface="Arial" panose="020B0604020202020204" pitchFamily="34" charset="0"/>
                </a:rPr>
                <a:t>HFR’s analysis of market microstructure records 141 new funds launched in 2Q25, bringing the first half total for this year to 262. This is on pace to surpass the estimated 479 launches in 2024, which was the highest annual total since 2021. </a:t>
              </a:r>
            </a:p>
            <a:p>
              <a:pPr>
                <a:lnSpc>
                  <a:spcPct val="114000"/>
                </a:lnSpc>
              </a:pPr>
              <a:endParaRPr lang="en-US" sz="1200" i="1" dirty="0">
                <a:latin typeface="Arial" panose="020B0604020202020204" pitchFamily="34" charset="0"/>
                <a:cs typeface="Arial" panose="020B0604020202020204" pitchFamily="34" charset="0"/>
              </a:endParaRPr>
            </a:p>
            <a:p>
              <a:pPr>
                <a:lnSpc>
                  <a:spcPct val="114000"/>
                </a:lnSpc>
              </a:pPr>
              <a:r>
                <a:rPr lang="en-US" sz="1200" dirty="0">
                  <a:latin typeface="Arial" panose="020B0604020202020204" pitchFamily="34" charset="0"/>
                  <a:cs typeface="Arial" panose="020B0604020202020204" pitchFamily="34" charset="0"/>
                </a:rPr>
                <a:t>HFR’s Microstructure Report also reveals that liquidations have been at historical lows in 2025. Compared to 406 fund liquidations in 2024, we estimate only 65 liquidations in the first half of this year.   </a:t>
              </a:r>
            </a:p>
            <a:p>
              <a:pPr>
                <a:lnSpc>
                  <a:spcPct val="114000"/>
                </a:lnSpc>
              </a:pPr>
              <a:endParaRPr lang="en-US" sz="1200" dirty="0">
                <a:latin typeface="Arial" panose="020B0604020202020204" pitchFamily="34" charset="0"/>
                <a:cs typeface="Arial" panose="020B0604020202020204" pitchFamily="34" charset="0"/>
              </a:endParaRPr>
            </a:p>
            <a:p>
              <a:pPr>
                <a:lnSpc>
                  <a:spcPct val="114000"/>
                </a:lnSpc>
              </a:pPr>
              <a:r>
                <a:rPr lang="en-US" sz="1200" dirty="0">
                  <a:latin typeface="Arial" panose="020B0604020202020204" pitchFamily="34" charset="0"/>
                  <a:cs typeface="Arial" panose="020B0604020202020204" pitchFamily="34" charset="0"/>
                </a:rPr>
                <a:t>For more detail on fund performance dispersion across strategies, fee structures, as well as industry service providers, please access the </a:t>
              </a:r>
              <a:r>
                <a:rPr lang="en-US" sz="12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HFR Market Microstructure Report</a:t>
              </a:r>
              <a:r>
                <a:rPr lang="en-US" sz="1200" dirty="0">
                  <a:latin typeface="Arial" panose="020B0604020202020204" pitchFamily="34" charset="0"/>
                  <a:cs typeface="Arial" panose="020B0604020202020204" pitchFamily="34" charset="0"/>
                </a:rPr>
                <a:t> on the HFR website. </a:t>
              </a:r>
            </a:p>
            <a:p>
              <a:pPr>
                <a:lnSpc>
                  <a:spcPct val="114000"/>
                </a:lnSpc>
              </a:pPr>
              <a:endParaRPr lang="en-US" sz="1200" i="1" dirty="0">
                <a:latin typeface="Arial" panose="020B0604020202020204" pitchFamily="34" charset="0"/>
                <a:cs typeface="Arial" panose="020B0604020202020204" pitchFamily="34" charset="0"/>
              </a:endParaRPr>
            </a:p>
            <a:p>
              <a:pPr>
                <a:lnSpc>
                  <a:spcPct val="114000"/>
                </a:lnSpc>
              </a:pPr>
              <a:endParaRPr lang="en-US" sz="1200" i="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52CF3D8-FB2F-7478-2100-987346F241AB}"/>
                </a:ext>
              </a:extLst>
            </p:cNvPr>
            <p:cNvSpPr txBox="1"/>
            <p:nvPr/>
          </p:nvSpPr>
          <p:spPr>
            <a:xfrm>
              <a:off x="419100" y="621808"/>
              <a:ext cx="6977506" cy="707886"/>
            </a:xfrm>
            <a:prstGeom prst="rect">
              <a:avLst/>
            </a:prstGeom>
            <a:noFill/>
          </p:spPr>
          <p:txBody>
            <a:bodyPr wrap="square" lIns="91440" tIns="45720" rIns="91440" bIns="45720" rtlCol="0" anchor="t">
              <a:spAutoFit/>
            </a:bodyPr>
            <a:lstStyle/>
            <a:p>
              <a:pPr defTabSz="777240">
                <a:spcAft>
                  <a:spcPts val="600"/>
                </a:spcAft>
                <a:buSzPct val="50000"/>
                <a:defRPr/>
              </a:pPr>
              <a:r>
                <a:rPr lang="en-US" sz="2000" dirty="0">
                  <a:solidFill>
                    <a:srgbClr val="0F1336"/>
                  </a:solidFill>
                  <a:latin typeface="Georgia" panose="02040502050405020303" pitchFamily="18" charset="0"/>
                </a:rPr>
                <a:t>Hedge Fund Launches Accelerate &amp; Liquidations Fall in 2025H1</a:t>
              </a:r>
            </a:p>
          </p:txBody>
        </p:sp>
      </p:grpSp>
      <p:sp>
        <p:nvSpPr>
          <p:cNvPr id="3" name="TextBox 2">
            <a:extLst>
              <a:ext uri="{FF2B5EF4-FFF2-40B4-BE49-F238E27FC236}">
                <a16:creationId xmlns:a16="http://schemas.microsoft.com/office/drawing/2014/main" id="{3BD36A62-8988-0760-AB8C-5E8AB5B58700}"/>
              </a:ext>
            </a:extLst>
          </p:cNvPr>
          <p:cNvSpPr txBox="1"/>
          <p:nvPr/>
        </p:nvSpPr>
        <p:spPr>
          <a:xfrm>
            <a:off x="604751" y="5851623"/>
            <a:ext cx="6562898" cy="3454306"/>
          </a:xfrm>
          <a:prstGeom prst="rect">
            <a:avLst/>
          </a:prstGeom>
          <a:noFill/>
          <a:ln>
            <a:solidFill>
              <a:schemeClr val="bg1">
                <a:lumMod val="85000"/>
              </a:schemeClr>
            </a:solidFill>
          </a:ln>
        </p:spPr>
        <p:txBody>
          <a:bodyPr wrap="square" rtlCol="0">
            <a:spAutoFit/>
          </a:bodyPr>
          <a:lstStyle/>
          <a:p>
            <a:endParaRPr lang="en-US" dirty="0">
              <a:solidFill>
                <a:srgbClr val="2D3151"/>
              </a:solidFill>
              <a:latin typeface="Georgia" panose="02040502050405020303" pitchFamily="18" charset="0"/>
            </a:endParaRPr>
          </a:p>
          <a:p>
            <a:endParaRPr lang="en-US" dirty="0">
              <a:solidFill>
                <a:srgbClr val="2D3151"/>
              </a:solidFill>
              <a:latin typeface="Georgia" panose="02040502050405020303" pitchFamily="18" charset="0"/>
            </a:endParaRPr>
          </a:p>
          <a:p>
            <a:endParaRPr lang="en-US" dirty="0">
              <a:solidFill>
                <a:srgbClr val="2D3151"/>
              </a:solidFill>
              <a:latin typeface="Georgia" panose="02040502050405020303" pitchFamily="18" charset="0"/>
            </a:endParaRPr>
          </a:p>
          <a:p>
            <a:endParaRPr lang="en-US" dirty="0">
              <a:solidFill>
                <a:srgbClr val="2D3151"/>
              </a:solidFill>
              <a:latin typeface="Georgia" panose="02040502050405020303" pitchFamily="18" charset="0"/>
            </a:endParaRPr>
          </a:p>
          <a:p>
            <a:endParaRPr lang="en-US" sz="1400" dirty="0">
              <a:solidFill>
                <a:srgbClr val="2D3151"/>
              </a:solidFill>
              <a:latin typeface="Georgia" panose="02040502050405020303" pitchFamily="18" charset="0"/>
            </a:endParaRPr>
          </a:p>
          <a:p>
            <a:endParaRPr lang="en-US" dirty="0">
              <a:solidFill>
                <a:srgbClr val="2D3151"/>
              </a:solidFill>
              <a:latin typeface="Georgia" panose="02040502050405020303" pitchFamily="18" charset="0"/>
            </a:endParaRPr>
          </a:p>
          <a:p>
            <a:endParaRPr lang="en-US" dirty="0">
              <a:solidFill>
                <a:srgbClr val="2D3151"/>
              </a:solidFill>
              <a:latin typeface="Georgia" panose="02040502050405020303" pitchFamily="18" charset="0"/>
            </a:endParaRPr>
          </a:p>
          <a:p>
            <a:endParaRPr lang="en-US" sz="1200" dirty="0">
              <a:solidFill>
                <a:srgbClr val="2D3151"/>
              </a:solidFill>
              <a:latin typeface="Georgia" panose="02040502050405020303" pitchFamily="18" charset="0"/>
            </a:endParaRPr>
          </a:p>
          <a:p>
            <a:pPr algn="ctr"/>
            <a:r>
              <a:rPr lang="en-US" dirty="0">
                <a:solidFill>
                  <a:srgbClr val="2D3151"/>
                </a:solidFill>
                <a:latin typeface="Georgia" panose="02040502050405020303" pitchFamily="18" charset="0"/>
              </a:rPr>
              <a:t>Stay in touch!</a:t>
            </a:r>
          </a:p>
          <a:p>
            <a:pPr algn="ctr"/>
            <a:endParaRPr lang="en-US" sz="1100" dirty="0">
              <a:solidFill>
                <a:srgbClr val="2D3151"/>
              </a:solidFill>
              <a:latin typeface="Georgia" panose="02040502050405020303" pitchFamily="18" charset="0"/>
              <a:cs typeface="Arial" panose="020B0604020202020204" pitchFamily="34" charset="0"/>
            </a:endParaRPr>
          </a:p>
          <a:p>
            <a:pPr algn="ctr"/>
            <a:r>
              <a:rPr lang="en-US" sz="1100" dirty="0">
                <a:latin typeface="Arial" panose="020B0604020202020204" pitchFamily="34" charset="0"/>
                <a:cs typeface="Arial" panose="020B0604020202020204" pitchFamily="34" charset="0"/>
              </a:rPr>
              <a:t>If someone shared the HFR   Newsletter with you, please sign up to receive our updates. </a:t>
            </a:r>
          </a:p>
          <a:p>
            <a:pPr algn="ctr"/>
            <a:endParaRPr lang="en-US" sz="1100" dirty="0">
              <a:latin typeface="Arial" panose="020B0604020202020204" pitchFamily="34" charset="0"/>
              <a:cs typeface="Arial" panose="020B0604020202020204" pitchFamily="34" charset="0"/>
            </a:endParaRPr>
          </a:p>
          <a:p>
            <a:pPr algn="ctr"/>
            <a:r>
              <a:rPr lang="en-US" sz="1100" dirty="0">
                <a:latin typeface="Arial" panose="020B0604020202020204" pitchFamily="34" charset="0"/>
                <a:cs typeface="Arial" panose="020B0604020202020204" pitchFamily="34" charset="0"/>
              </a:rPr>
              <a:t>Create a free account at </a:t>
            </a:r>
            <a:r>
              <a:rPr lang="en-US" sz="1100" b="1" u="sng" dirty="0">
                <a:latin typeface="Arial" panose="020B0604020202020204" pitchFamily="34" charset="0"/>
                <a:cs typeface="Arial" panose="020B0604020202020204" pitchFamily="34" charset="0"/>
              </a:rPr>
              <a:t>HFR.com </a:t>
            </a:r>
            <a:r>
              <a:rPr lang="en-US" sz="1100" dirty="0">
                <a:latin typeface="Arial" panose="020B0604020202020204" pitchFamily="34" charset="0"/>
                <a:cs typeface="Arial" panose="020B0604020202020204" pitchFamily="34" charset="0"/>
              </a:rPr>
              <a:t>and select your communication preferences. </a:t>
            </a:r>
          </a:p>
          <a:p>
            <a:pPr algn="ctr"/>
            <a:endParaRPr lang="en-US" sz="1100" dirty="0">
              <a:latin typeface="Arial" panose="020B0604020202020204" pitchFamily="34" charset="0"/>
              <a:cs typeface="Arial" panose="020B0604020202020204" pitchFamily="34" charset="0"/>
            </a:endParaRPr>
          </a:p>
          <a:p>
            <a:pPr algn="ctr"/>
            <a:r>
              <a:rPr lang="en-US" sz="1100" dirty="0">
                <a:latin typeface="Arial" panose="020B0604020202020204" pitchFamily="34" charset="0"/>
                <a:cs typeface="Arial" panose="020B0604020202020204" pitchFamily="34" charset="0"/>
              </a:rPr>
              <a:t>Email us at </a:t>
            </a:r>
            <a:r>
              <a:rPr lang="en-US" sz="1100" b="1" u="sng" dirty="0">
                <a:latin typeface="Arial" panose="020B0604020202020204" pitchFamily="34" charset="0"/>
                <a:cs typeface="Arial" panose="020B0604020202020204" pitchFamily="34" charset="0"/>
              </a:rPr>
              <a:t>hfrmedia@hfr.com</a:t>
            </a:r>
          </a:p>
        </p:txBody>
      </p:sp>
      <p:pic>
        <p:nvPicPr>
          <p:cNvPr id="8" name="Picture 7">
            <a:extLst>
              <a:ext uri="{FF2B5EF4-FFF2-40B4-BE49-F238E27FC236}">
                <a16:creationId xmlns:a16="http://schemas.microsoft.com/office/drawing/2014/main" id="{75F4F29F-D0F0-A84E-0F76-989A8784BD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9207" y="6135365"/>
            <a:ext cx="1610185" cy="1610185"/>
          </a:xfrm>
          <a:prstGeom prst="rect">
            <a:avLst/>
          </a:prstGeom>
        </p:spPr>
      </p:pic>
    </p:spTree>
    <p:extLst>
      <p:ext uri="{BB962C8B-B14F-4D97-AF65-F5344CB8AC3E}">
        <p14:creationId xmlns:p14="http://schemas.microsoft.com/office/powerpoint/2010/main" val="41657368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8343B6BF3EA1419033B71DE2A5B87E" ma:contentTypeVersion="20" ma:contentTypeDescription="Create a new document." ma:contentTypeScope="" ma:versionID="d9f48555be717e8affe0a6adacef13b1">
  <xsd:schema xmlns:xsd="http://www.w3.org/2001/XMLSchema" xmlns:xs="http://www.w3.org/2001/XMLSchema" xmlns:p="http://schemas.microsoft.com/office/2006/metadata/properties" xmlns:ns2="91d559fa-d9da-4d5f-8f11-42a9a0fc7b43" xmlns:ns3="6fde8963-490b-41c8-8069-e0beb49a6007" targetNamespace="http://schemas.microsoft.com/office/2006/metadata/properties" ma:root="true" ma:fieldsID="78c07c7da9ac4c5c48cc1e1c5ab7ad6e" ns2:_="" ns3:_="">
    <xsd:import namespace="91d559fa-d9da-4d5f-8f11-42a9a0fc7b43"/>
    <xsd:import namespace="6fde8963-490b-41c8-8069-e0beb49a600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d559fa-d9da-4d5f-8f11-42a9a0fc7b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0714987-664a-494b-91a0-92bddfd805d2}" ma:internalName="TaxCatchAll" ma:showField="CatchAllData" ma:web="91d559fa-d9da-4d5f-8f11-42a9a0fc7b4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fde8963-490b-41c8-8069-e0beb49a600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43298ee-626b-4e8a-a250-61ba13af27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1d559fa-d9da-4d5f-8f11-42a9a0fc7b43" xsi:nil="true"/>
    <lcf76f155ced4ddcb4097134ff3c332f xmlns="6fde8963-490b-41c8-8069-e0beb49a60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C1EE6D-C259-4E57-8BB0-32CDA3931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d559fa-d9da-4d5f-8f11-42a9a0fc7b43"/>
    <ds:schemaRef ds:uri="6fde8963-490b-41c8-8069-e0beb49a60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23D4FC-FF8D-4358-BF1F-90C21787E502}">
  <ds:schemaRefs>
    <ds:schemaRef ds:uri="http://schemas.microsoft.com/sharepoint/v3/contenttype/forms"/>
  </ds:schemaRefs>
</ds:datastoreItem>
</file>

<file path=customXml/itemProps3.xml><?xml version="1.0" encoding="utf-8"?>
<ds:datastoreItem xmlns:ds="http://schemas.openxmlformats.org/officeDocument/2006/customXml" ds:itemID="{8FF034BF-9E4A-4C1B-9C39-9240EB048545}">
  <ds:schemaRefs>
    <ds:schemaRef ds:uri="http://purl.org/dc/elements/1.1/"/>
    <ds:schemaRef ds:uri="http://schemas.microsoft.com/office/2006/metadata/properties"/>
    <ds:schemaRef ds:uri="http://www.w3.org/XML/1998/namespace"/>
    <ds:schemaRef ds:uri="http://purl.org/dc/terms/"/>
    <ds:schemaRef ds:uri="http://schemas.microsoft.com/office/2006/documentManagement/types"/>
    <ds:schemaRef ds:uri="http://schemas.openxmlformats.org/package/2006/metadata/core-properties"/>
    <ds:schemaRef ds:uri="91d559fa-d9da-4d5f-8f11-42a9a0fc7b43"/>
    <ds:schemaRef ds:uri="http://schemas.microsoft.com/office/infopath/2007/PartnerControls"/>
    <ds:schemaRef ds:uri="http://purl.org/dc/dcmitype/"/>
    <ds:schemaRef ds:uri="6fde8963-490b-41c8-8069-e0beb49a6007"/>
  </ds:schemaRefs>
</ds:datastoreItem>
</file>

<file path=docProps/app.xml><?xml version="1.0" encoding="utf-8"?>
<Properties xmlns="http://schemas.openxmlformats.org/officeDocument/2006/extended-properties" xmlns:vt="http://schemas.openxmlformats.org/officeDocument/2006/docPropsVTypes">
  <Template>Office Theme</Template>
  <TotalTime>9673</TotalTime>
  <Words>1756</Words>
  <Application>Microsoft Office PowerPoint</Application>
  <PresentationFormat>Custom</PresentationFormat>
  <Paragraphs>97</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Aptos</vt:lpstr>
      <vt:lpstr>Aptos Display</vt:lpstr>
      <vt:lpstr>Arial</vt:lpstr>
      <vt:lpstr>Georgia</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Cecelia Youso</dc:creator>
  <cp:lastModifiedBy>Aneeqa Aqeel</cp:lastModifiedBy>
  <cp:revision>121</cp:revision>
  <dcterms:created xsi:type="dcterms:W3CDTF">2024-09-12T20:36:02Z</dcterms:created>
  <dcterms:modified xsi:type="dcterms:W3CDTF">2025-10-16T02:37:02Z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0x010100BB8343B6BF3EA1419033B71DE2A5B87E</vt:lpwstr>
  </property>
  <property fmtid="{D5CDD505-2E9C-101B-9397-08002B2CF9AE}" pid="3" name="MediaServiceImageTags">
    <vt:lpwstr/>
  </property>
</Properties>
</file>